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6AC0C-DD07-46AA-87A7-E35C1CC316A8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79DE0-DFFC-4B38-91F9-E0E9524F89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94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79DE0-DFFC-4B38-91F9-E0E9524F897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87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DC7B96-DCCE-46FD-9431-C495AD094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C2A77EF-C684-414B-A4BF-E8EC5041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00CBE3-462F-4DC7-B343-B1A199E0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025C20-9B51-48A9-8E7F-D670B3F9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9EEE1B-9926-4512-AFF8-90AE4F55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84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F0BDE-8BA9-4E5B-BEB7-64E79155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86DD41-DB94-4A9B-9D2F-A72A6E67E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C20699-797D-44EA-BAA4-B98C56E8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0CF0E6-9F64-43C7-99DD-915FCD35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509323-E6AD-49C9-8C5B-C5C416CE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41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91F4B1F-CDC4-4944-8902-B79864B82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C2D090-6E26-4FF4-B9F1-6E08C9A1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53CD15-A624-40A3-A9C9-A1CD4FCA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D3C81D-7B3E-4FD3-B103-D4DCBEF0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9BF452-4639-4852-A7A8-331544BD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39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E4EFF-E81C-4112-9F39-F1C751F2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EBFC9D-7948-4D19-B8B0-20BC50B8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C9E2B4-03EA-4579-8699-6570C655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8F80F5-52F7-448E-88B0-A48F84BA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3C8285-B707-463B-B8CE-C1BC09CF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25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413C8-A2F0-4795-A612-FBACF1F8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DE6608-29DE-42C6-BAB5-E1C092BDB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4E80C-80D8-4889-A6E0-671B639E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F342FC-5EAD-4E2F-8997-2CF105FB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416514-316F-47D7-BE75-119E55E5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41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827FCE-5C8A-44F1-AA28-D1728C8F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133566-EDE0-4DBD-8876-0D0E3E402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4E74412-EDC7-46CA-B130-A9889CC7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7EDF73-60B2-49E5-823E-2FB347A8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EB4205-61C1-4987-A63A-5B3C1FBA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4E7005-9D16-4415-90BB-F5870699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03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B5675-6783-4952-B015-AD42ACA4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80A3A7-D8AA-4383-8A75-4BF1D83B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502169-05F4-43A5-9705-E4B1AE9CD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613C15-D1C0-49C3-924E-13F945359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FE7292D-55D5-4493-A8AC-ADE41F681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5862120-5B0D-4010-983D-D62C0AD7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2D9B0DC-A1D8-4736-9D59-54DD2FA0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74F2D5E-34DE-45DE-BDC2-9B3AA1F6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22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FDC04-A801-4239-A21A-66A8FFBF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7243874-01BE-474F-B914-285AAA2B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DE5D7C9-647C-481F-AF2D-EF07BE7D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9948F1-7162-4658-BFCE-9777924A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55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C4C5E6F-D148-4EC7-BE34-34024668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8F657C-181B-4399-85A2-D1595F0B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BFC883-1C07-4A5F-A9E9-78678EE5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80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C2DB9-2521-4EAE-BE0E-B172CC39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29516C-AD21-4895-943F-710E77985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63C781-3462-4EDD-9CC8-1C460AAEB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A716B0-A9C2-4F8F-AAD2-BFFEABA9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D3DE5F-AD6D-4778-9349-53796A93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28A963-D9F5-4584-AFA8-0CAF6B2A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58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E81BB-2255-4858-BE66-CB0CD320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DED533F-9D05-4E91-825B-FCDECCAF8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3FAC4D-6380-49D1-AA8D-BF66CFC6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ECF455-06EF-40D5-B9E5-D944016F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9A77D2-142C-41A2-A4DF-B0CD135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FB36F-B3D7-4C8B-BA97-EE510697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7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615D6EF-84EB-42FA-97BB-43F2384C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877FA0-3815-4EC4-B32D-C6C2AB65F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A26A09-1625-4EE3-820D-C127D7C3E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232F-526C-4E42-8A14-7610D580727D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6496C4-47F9-4D3E-A81E-D6F083C17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7161F1-0FFE-40B5-9F1C-C29238536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D0EC6-68B3-4F3B-8172-E8CD839923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63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星, 山 が含まれている画像&#10;&#10;自動的に生成された説明">
            <a:extLst>
              <a:ext uri="{FF2B5EF4-FFF2-40B4-BE49-F238E27FC236}">
                <a16:creationId xmlns:a16="http://schemas.microsoft.com/office/drawing/2014/main" id="{CBBCBC08-D923-40FB-8A1F-A0DAC0836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1C82C6-82CD-4CAD-8124-D55FEAFD5B53}"/>
              </a:ext>
            </a:extLst>
          </p:cNvPr>
          <p:cNvSpPr/>
          <p:nvPr/>
        </p:nvSpPr>
        <p:spPr>
          <a:xfrm>
            <a:off x="-300867" y="2088372"/>
            <a:ext cx="12866493" cy="13406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0692EAE-7750-4FE8-B756-03CCFA29E463}"/>
              </a:ext>
            </a:extLst>
          </p:cNvPr>
          <p:cNvSpPr txBox="1"/>
          <p:nvPr/>
        </p:nvSpPr>
        <p:spPr>
          <a:xfrm>
            <a:off x="1406964" y="2282564"/>
            <a:ext cx="9111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護られし樹と時の流れ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0925F4-ACB4-407B-B62E-E8408BB4EC2F}"/>
              </a:ext>
            </a:extLst>
          </p:cNvPr>
          <p:cNvSpPr/>
          <p:nvPr/>
        </p:nvSpPr>
        <p:spPr>
          <a:xfrm>
            <a:off x="7645564" y="5266650"/>
            <a:ext cx="4235737" cy="1340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</a:rPr>
              <a:t>名前：八百 陽史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r>
              <a:rPr kumimoji="1" lang="ja-JP" altLang="en-US" sz="1400" b="1" dirty="0">
                <a:solidFill>
                  <a:schemeClr val="tx1"/>
                </a:solidFill>
              </a:rPr>
              <a:t>所属：埼玉大学工学部情報システム工学科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年</a:t>
            </a:r>
            <a:endParaRPr lang="en-US" altLang="ja-JP" sz="1400" b="1" dirty="0">
              <a:solidFill>
                <a:schemeClr val="tx1"/>
              </a:solidFill>
            </a:endParaRPr>
          </a:p>
          <a:p>
            <a:r>
              <a:rPr kumimoji="1" lang="ja-JP" altLang="en-US" sz="1400" b="1" dirty="0">
                <a:solidFill>
                  <a:schemeClr val="tx1"/>
                </a:solidFill>
              </a:rPr>
              <a:t>ジャンル</a:t>
            </a:r>
            <a:r>
              <a:rPr lang="ja-JP" altLang="en-US" sz="1400" b="1" dirty="0">
                <a:solidFill>
                  <a:schemeClr val="tx1"/>
                </a:solidFill>
              </a:rPr>
              <a:t>：アクションタワーディフェンス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r>
              <a:rPr lang="ja-JP" altLang="en-US" sz="1400" b="1" dirty="0">
                <a:solidFill>
                  <a:schemeClr val="tx1"/>
                </a:solidFill>
              </a:rPr>
              <a:t>対応プラットフォーム：</a:t>
            </a:r>
            <a:r>
              <a:rPr lang="en-US" altLang="ja-JP" sz="1400" b="1" dirty="0">
                <a:solidFill>
                  <a:schemeClr val="tx1"/>
                </a:solidFill>
              </a:rPr>
              <a:t>PC,PS4</a:t>
            </a:r>
          </a:p>
          <a:p>
            <a:r>
              <a:rPr lang="ja-JP" altLang="en-US" sz="1400" b="1" dirty="0">
                <a:solidFill>
                  <a:schemeClr val="tx1"/>
                </a:solidFill>
              </a:rPr>
              <a:t>作成日時：</a:t>
            </a:r>
            <a:r>
              <a:rPr lang="en-US" altLang="ja-JP" sz="1400" b="1" dirty="0">
                <a:solidFill>
                  <a:schemeClr val="tx1"/>
                </a:solidFill>
              </a:rPr>
              <a:t>2019</a:t>
            </a:r>
            <a:r>
              <a:rPr lang="ja-JP" altLang="en-US" sz="1400" b="1" dirty="0">
                <a:solidFill>
                  <a:schemeClr val="tx1"/>
                </a:solidFill>
              </a:rPr>
              <a:t>年</a:t>
            </a:r>
            <a:r>
              <a:rPr lang="en-US" altLang="ja-JP" sz="1400" b="1" dirty="0">
                <a:solidFill>
                  <a:schemeClr val="tx1"/>
                </a:solidFill>
              </a:rPr>
              <a:t>11</a:t>
            </a:r>
            <a:r>
              <a:rPr lang="ja-JP" altLang="en-US" sz="1400" b="1" dirty="0">
                <a:solidFill>
                  <a:schemeClr val="tx1"/>
                </a:solidFill>
              </a:rPr>
              <a:t>月</a:t>
            </a:r>
            <a:r>
              <a:rPr lang="en-US" altLang="ja-JP" sz="1400" b="1" dirty="0">
                <a:solidFill>
                  <a:schemeClr val="tx1"/>
                </a:solidFill>
              </a:rPr>
              <a:t>7</a:t>
            </a:r>
            <a:r>
              <a:rPr lang="ja-JP" altLang="en-US" sz="1400" b="1" dirty="0">
                <a:solidFill>
                  <a:schemeClr val="tx1"/>
                </a:solidFill>
              </a:rPr>
              <a:t>日</a:t>
            </a:r>
            <a:endParaRPr lang="en-US" altLang="ja-JP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2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2EF8D8-9256-4201-ABB7-1AD7D27FF81E}"/>
              </a:ext>
            </a:extLst>
          </p:cNvPr>
          <p:cNvGrpSpPr/>
          <p:nvPr/>
        </p:nvGrpSpPr>
        <p:grpSpPr>
          <a:xfrm>
            <a:off x="-568411" y="-137984"/>
            <a:ext cx="12826313" cy="7282248"/>
            <a:chOff x="-568411" y="-137984"/>
            <a:chExt cx="12826313" cy="7282248"/>
          </a:xfrm>
        </p:grpSpPr>
        <p:pic>
          <p:nvPicPr>
            <p:cNvPr id="24" name="図 23" descr="星, 山 が含まれている画像&#10;&#10;自動的に生成された説明">
              <a:extLst>
                <a:ext uri="{FF2B5EF4-FFF2-40B4-BE49-F238E27FC236}">
                  <a16:creationId xmlns:a16="http://schemas.microsoft.com/office/drawing/2014/main" id="{8F45281C-5315-4B4C-A466-DB209C6E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9E718B2-BE3F-4F8B-BBCE-DC32060FF039}"/>
                </a:ext>
              </a:extLst>
            </p:cNvPr>
            <p:cNvSpPr/>
            <p:nvPr/>
          </p:nvSpPr>
          <p:spPr>
            <a:xfrm>
              <a:off x="-568411" y="-137984"/>
              <a:ext cx="12826313" cy="728224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4028346-C991-41BD-BF2C-FEDB984B0F2F}"/>
              </a:ext>
            </a:extLst>
          </p:cNvPr>
          <p:cNvGrpSpPr/>
          <p:nvPr/>
        </p:nvGrpSpPr>
        <p:grpSpPr>
          <a:xfrm>
            <a:off x="-392805" y="-130517"/>
            <a:ext cx="12872433" cy="1651162"/>
            <a:chOff x="-392805" y="-130517"/>
            <a:chExt cx="12872433" cy="165116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8BCFB6A-B9A8-4521-B2F7-431567E96F5C}"/>
                </a:ext>
              </a:extLst>
            </p:cNvPr>
            <p:cNvSpPr/>
            <p:nvPr/>
          </p:nvSpPr>
          <p:spPr>
            <a:xfrm>
              <a:off x="-392805" y="-130517"/>
              <a:ext cx="12872433" cy="16511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1138482-F3DE-45F4-B03E-2D87B4A94B70}"/>
                </a:ext>
              </a:extLst>
            </p:cNvPr>
            <p:cNvSpPr txBox="1"/>
            <p:nvPr/>
          </p:nvSpPr>
          <p:spPr>
            <a:xfrm>
              <a:off x="2380843" y="462598"/>
              <a:ext cx="763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b="1" dirty="0">
                  <a:solidFill>
                    <a:schemeClr val="bg1"/>
                  </a:solidFill>
                </a:rPr>
                <a:t>リアルタイム・タワーディフェンス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7418E3-2888-4669-B85D-D5F4C851416B}"/>
              </a:ext>
            </a:extLst>
          </p:cNvPr>
          <p:cNvGrpSpPr/>
          <p:nvPr/>
        </p:nvGrpSpPr>
        <p:grpSpPr>
          <a:xfrm>
            <a:off x="550736" y="1900374"/>
            <a:ext cx="5291091" cy="1407082"/>
            <a:chOff x="550736" y="1900374"/>
            <a:chExt cx="5291091" cy="1407082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710D753-614E-42A4-A68D-848DD478327B}"/>
                </a:ext>
              </a:extLst>
            </p:cNvPr>
            <p:cNvSpPr txBox="1"/>
            <p:nvPr/>
          </p:nvSpPr>
          <p:spPr>
            <a:xfrm>
              <a:off x="550736" y="2353349"/>
              <a:ext cx="5291091" cy="9541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/>
                <a:t>拠点防衛！</a:t>
              </a:r>
              <a:r>
                <a:rPr kumimoji="1" lang="ja-JP" altLang="en-US" sz="2000" b="1" dirty="0">
                  <a:solidFill>
                    <a:srgbClr val="FF0000"/>
                  </a:solidFill>
                </a:rPr>
                <a:t>タワーディフェンス！</a:t>
              </a:r>
              <a:endParaRPr kumimoji="1" lang="en-US" altLang="ja-JP" sz="2000" b="1" dirty="0">
                <a:solidFill>
                  <a:srgbClr val="FF0000"/>
                </a:solidFill>
              </a:endParaRPr>
            </a:p>
            <a:p>
              <a:r>
                <a:rPr lang="ja-JP" altLang="en-US" sz="1200" b="1" dirty="0"/>
                <a:t>森で魔力を持った木を発見！</a:t>
              </a:r>
              <a:endParaRPr lang="en-US" altLang="ja-JP" sz="1200" b="1" dirty="0"/>
            </a:p>
            <a:p>
              <a:r>
                <a:rPr lang="ja-JP" altLang="en-US" sz="1200" b="1" dirty="0"/>
                <a:t>どうやら魔力に引かれてモンスターが寄ってくる。</a:t>
              </a:r>
              <a:endParaRPr lang="en-US" altLang="ja-JP" sz="1200" b="1" dirty="0"/>
            </a:p>
            <a:p>
              <a:r>
                <a:rPr lang="ja-JP" altLang="en-US" sz="1200" b="1" dirty="0"/>
                <a:t>モンスターを撃退して木を守り抜き、大きく育てよう！</a:t>
              </a:r>
              <a:endParaRPr kumimoji="1" lang="en-US" altLang="ja-JP" sz="1200" b="1" dirty="0"/>
            </a:p>
          </p:txBody>
        </p:sp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BDAB4EA8-7DE0-4899-A628-C160411D06D2}"/>
                </a:ext>
              </a:extLst>
            </p:cNvPr>
            <p:cNvSpPr/>
            <p:nvPr/>
          </p:nvSpPr>
          <p:spPr>
            <a:xfrm>
              <a:off x="556054" y="1900374"/>
              <a:ext cx="2859672" cy="4750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>
                  <a:solidFill>
                    <a:schemeClr val="tx1"/>
                  </a:solidFill>
                </a:rPr>
                <a:t>ゲームジャンル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454ED6E-FF5C-47F8-B9CD-6239B1C99DE3}"/>
              </a:ext>
            </a:extLst>
          </p:cNvPr>
          <p:cNvGrpSpPr/>
          <p:nvPr/>
        </p:nvGrpSpPr>
        <p:grpSpPr>
          <a:xfrm>
            <a:off x="550735" y="3611797"/>
            <a:ext cx="5291091" cy="1376180"/>
            <a:chOff x="550735" y="3611797"/>
            <a:chExt cx="5291091" cy="137618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17724E1-0B00-4F3D-A9E2-C649B983C7E3}"/>
                </a:ext>
              </a:extLst>
            </p:cNvPr>
            <p:cNvSpPr txBox="1"/>
            <p:nvPr/>
          </p:nvSpPr>
          <p:spPr>
            <a:xfrm>
              <a:off x="550735" y="4033870"/>
              <a:ext cx="5291091" cy="95410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rgbClr val="FF0000"/>
                  </a:solidFill>
                </a:rPr>
                <a:t>リアルタイム</a:t>
              </a:r>
              <a:r>
                <a:rPr kumimoji="1" lang="ja-JP" altLang="en-US" sz="2000" b="1" dirty="0"/>
                <a:t>で時間が流れる世界</a:t>
              </a:r>
              <a:endParaRPr kumimoji="1" lang="en-US" altLang="ja-JP" sz="2000" b="1" dirty="0"/>
            </a:p>
            <a:p>
              <a:r>
                <a:rPr kumimoji="1" lang="ja-JP" altLang="en-US" sz="1200" b="1" dirty="0"/>
                <a:t>ゲーム内の時間はプレイ開始時から継続して流れ続ける。</a:t>
              </a:r>
              <a:endParaRPr kumimoji="1" lang="en-US" altLang="ja-JP" sz="1200" b="1" dirty="0"/>
            </a:p>
            <a:p>
              <a:r>
                <a:rPr kumimoji="1" lang="ja-JP" altLang="en-US" sz="1200" b="1" dirty="0"/>
                <a:t>ステージ毎に配置がリセットされないので、</a:t>
              </a:r>
              <a:endParaRPr kumimoji="1" lang="en-US" altLang="ja-JP" sz="1200" b="1" dirty="0"/>
            </a:p>
            <a:p>
              <a:r>
                <a:rPr lang="ja-JP" altLang="en-US" sz="1200" b="1" dirty="0"/>
                <a:t>試行錯誤を重ねて理想の防衛システムを組み立てよう！</a:t>
              </a:r>
              <a:endParaRPr kumimoji="1" lang="ja-JP" altLang="en-US" sz="1200" b="1" dirty="0"/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36A5B7DF-6795-4B93-BFB3-DDFE5FA8CB6D}"/>
                </a:ext>
              </a:extLst>
            </p:cNvPr>
            <p:cNvSpPr/>
            <p:nvPr/>
          </p:nvSpPr>
          <p:spPr>
            <a:xfrm>
              <a:off x="550735" y="3611797"/>
              <a:ext cx="2859671" cy="4392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b="1" dirty="0">
                  <a:solidFill>
                    <a:schemeClr val="tx1"/>
                  </a:solidFill>
                </a:rPr>
                <a:t>面白さ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AF0E571-53D7-4A32-BE41-95912172BA16}"/>
              </a:ext>
            </a:extLst>
          </p:cNvPr>
          <p:cNvGrpSpPr/>
          <p:nvPr/>
        </p:nvGrpSpPr>
        <p:grpSpPr>
          <a:xfrm>
            <a:off x="550735" y="5301603"/>
            <a:ext cx="5291091" cy="1193060"/>
            <a:chOff x="550735" y="5307699"/>
            <a:chExt cx="5291091" cy="111653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90E8F58-28F9-4F8C-B66F-5EA2A0F5C71C}"/>
                </a:ext>
              </a:extLst>
            </p:cNvPr>
            <p:cNvSpPr txBox="1"/>
            <p:nvPr/>
          </p:nvSpPr>
          <p:spPr>
            <a:xfrm>
              <a:off x="550735" y="5704147"/>
              <a:ext cx="5291091" cy="7200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rgbClr val="FF0000"/>
                  </a:solidFill>
                </a:rPr>
                <a:t>「</a:t>
              </a:r>
              <a:r>
                <a:rPr kumimoji="1" lang="en-US" altLang="ja-JP" sz="2000" b="1" dirty="0">
                  <a:solidFill>
                    <a:srgbClr val="FF0000"/>
                  </a:solidFill>
                </a:rPr>
                <a:t>1</a:t>
              </a:r>
              <a:r>
                <a:rPr kumimoji="1" lang="ja-JP" altLang="en-US" sz="2000" b="1" dirty="0">
                  <a:solidFill>
                    <a:srgbClr val="FF0000"/>
                  </a:solidFill>
                </a:rPr>
                <a:t>日」</a:t>
              </a:r>
              <a:r>
                <a:rPr kumimoji="1" lang="ja-JP" altLang="en-US" sz="2000" b="1" dirty="0"/>
                <a:t>という概念が存在</a:t>
              </a:r>
              <a:endParaRPr kumimoji="1" lang="en-US" altLang="ja-JP" sz="2000" b="1" dirty="0"/>
            </a:p>
            <a:p>
              <a:r>
                <a:rPr lang="ja-JP" altLang="en-US" sz="1200" b="1" dirty="0"/>
                <a:t>つまり朝には太陽が昇り時間経過で夜が訪れる！</a:t>
              </a:r>
              <a:endParaRPr lang="en-US" altLang="ja-JP" sz="1200" b="1" dirty="0"/>
            </a:p>
            <a:p>
              <a:r>
                <a:rPr lang="ja-JP" altLang="en-US" sz="1200" b="1" dirty="0"/>
                <a:t>プレイヤーも人間。時間帯が変わればやることも変わるもの</a:t>
              </a:r>
              <a:endParaRPr lang="en-US" altLang="ja-JP" sz="1200" b="1" dirty="0"/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33CC84F2-94C2-4859-AFCC-EE648FF347F4}"/>
                </a:ext>
              </a:extLst>
            </p:cNvPr>
            <p:cNvSpPr/>
            <p:nvPr/>
          </p:nvSpPr>
          <p:spPr>
            <a:xfrm>
              <a:off x="550735" y="5307699"/>
              <a:ext cx="2859671" cy="42287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>
                  <a:solidFill>
                    <a:schemeClr val="tx1"/>
                  </a:solidFill>
                </a:rPr>
                <a:t>新規性</a:t>
              </a: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C9CF37E-4BCD-47E6-AD45-83DC20C01F79}"/>
              </a:ext>
            </a:extLst>
          </p:cNvPr>
          <p:cNvGrpSpPr/>
          <p:nvPr/>
        </p:nvGrpSpPr>
        <p:grpSpPr>
          <a:xfrm rot="466339">
            <a:off x="7299471" y="4098192"/>
            <a:ext cx="4103337" cy="2323773"/>
            <a:chOff x="7231499" y="4603060"/>
            <a:chExt cx="3987807" cy="2323773"/>
          </a:xfrm>
        </p:grpSpPr>
        <p:pic>
          <p:nvPicPr>
            <p:cNvPr id="8" name="図 7" descr="屋外, 草, 工場, グリーン が含まれている画像&#10;&#10;自動的に生成された説明">
              <a:extLst>
                <a:ext uri="{FF2B5EF4-FFF2-40B4-BE49-F238E27FC236}">
                  <a16:creationId xmlns:a16="http://schemas.microsoft.com/office/drawing/2014/main" id="{6E5438F2-094C-4CD6-863F-8AF291B6B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1" t="9488" r="-1" b="19368"/>
            <a:stretch/>
          </p:blipFill>
          <p:spPr>
            <a:xfrm>
              <a:off x="7245622" y="4603060"/>
              <a:ext cx="3973684" cy="2320107"/>
            </a:xfrm>
            <a:prstGeom prst="rect">
              <a:avLst/>
            </a:prstGeom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EE5EBE5-EBB4-406A-933D-3AB0179C3E82}"/>
                </a:ext>
              </a:extLst>
            </p:cNvPr>
            <p:cNvSpPr/>
            <p:nvPr/>
          </p:nvSpPr>
          <p:spPr>
            <a:xfrm>
              <a:off x="7231499" y="4606726"/>
              <a:ext cx="3973684" cy="232010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9745102-F670-4F21-8C6F-489C259FE518}"/>
              </a:ext>
            </a:extLst>
          </p:cNvPr>
          <p:cNvGrpSpPr/>
          <p:nvPr/>
        </p:nvGrpSpPr>
        <p:grpSpPr>
          <a:xfrm rot="21067621">
            <a:off x="6637898" y="1954659"/>
            <a:ext cx="4103337" cy="2166267"/>
            <a:chOff x="6848109" y="1978719"/>
            <a:chExt cx="4103337" cy="2166267"/>
          </a:xfrm>
        </p:grpSpPr>
        <p:pic>
          <p:nvPicPr>
            <p:cNvPr id="6" name="図 5" descr="テーブル, 座る, 木製, 水 が含まれている画像&#10;&#10;自動的に生成された説明">
              <a:extLst>
                <a:ext uri="{FF2B5EF4-FFF2-40B4-BE49-F238E27FC236}">
                  <a16:creationId xmlns:a16="http://schemas.microsoft.com/office/drawing/2014/main" id="{6F8E8D19-ED8E-40DC-8DC0-FDDB1320F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 b="12244"/>
            <a:stretch/>
          </p:blipFill>
          <p:spPr>
            <a:xfrm>
              <a:off x="6848109" y="1978719"/>
              <a:ext cx="4103337" cy="2166267"/>
            </a:xfrm>
            <a:prstGeom prst="rect">
              <a:avLst/>
            </a:prstGeom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31FD1148-FCCE-4C38-A734-0E37432F4D64}"/>
                </a:ext>
              </a:extLst>
            </p:cNvPr>
            <p:cNvSpPr/>
            <p:nvPr/>
          </p:nvSpPr>
          <p:spPr>
            <a:xfrm>
              <a:off x="6848109" y="1978719"/>
              <a:ext cx="4103337" cy="21662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61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4A36BE3-DB7F-434A-816C-97C6D62665C1}"/>
              </a:ext>
            </a:extLst>
          </p:cNvPr>
          <p:cNvGrpSpPr/>
          <p:nvPr/>
        </p:nvGrpSpPr>
        <p:grpSpPr>
          <a:xfrm>
            <a:off x="-568411" y="-137984"/>
            <a:ext cx="12826313" cy="7282248"/>
            <a:chOff x="-568411" y="-137984"/>
            <a:chExt cx="12826313" cy="7282248"/>
          </a:xfrm>
        </p:grpSpPr>
        <p:pic>
          <p:nvPicPr>
            <p:cNvPr id="12" name="図 11" descr="星, 山 が含まれている画像&#10;&#10;自動的に生成された説明">
              <a:extLst>
                <a:ext uri="{FF2B5EF4-FFF2-40B4-BE49-F238E27FC236}">
                  <a16:creationId xmlns:a16="http://schemas.microsoft.com/office/drawing/2014/main" id="{89C27A35-D3BC-49F9-AED6-E20F6F81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A4579C0-1661-4930-99B9-5BA4D9ACF1A0}"/>
                </a:ext>
              </a:extLst>
            </p:cNvPr>
            <p:cNvSpPr/>
            <p:nvPr/>
          </p:nvSpPr>
          <p:spPr>
            <a:xfrm>
              <a:off x="-568411" y="-137984"/>
              <a:ext cx="12826313" cy="72822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D883A33-6171-4FFF-A87E-5828786567F8}"/>
              </a:ext>
            </a:extLst>
          </p:cNvPr>
          <p:cNvGrpSpPr/>
          <p:nvPr/>
        </p:nvGrpSpPr>
        <p:grpSpPr>
          <a:xfrm>
            <a:off x="-392805" y="-130517"/>
            <a:ext cx="12872433" cy="1651162"/>
            <a:chOff x="-392805" y="-130517"/>
            <a:chExt cx="12872433" cy="165116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AC97E10-46CD-496E-8361-B8DAB561DFF7}"/>
                </a:ext>
              </a:extLst>
            </p:cNvPr>
            <p:cNvSpPr/>
            <p:nvPr/>
          </p:nvSpPr>
          <p:spPr>
            <a:xfrm>
              <a:off x="-392805" y="-130517"/>
              <a:ext cx="12872433" cy="16511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C95DFAAB-7E67-4D13-9497-9CD16A53300C}"/>
                </a:ext>
              </a:extLst>
            </p:cNvPr>
            <p:cNvSpPr txBox="1"/>
            <p:nvPr/>
          </p:nvSpPr>
          <p:spPr>
            <a:xfrm>
              <a:off x="2380843" y="462598"/>
              <a:ext cx="763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b="1" dirty="0">
                  <a:solidFill>
                    <a:schemeClr val="bg1"/>
                  </a:solidFill>
                </a:rPr>
                <a:t>昼夜で行動が変わるプレイング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5722D09-84EE-4845-B9FF-89A0FC187B2D}"/>
              </a:ext>
            </a:extLst>
          </p:cNvPr>
          <p:cNvGrpSpPr/>
          <p:nvPr/>
        </p:nvGrpSpPr>
        <p:grpSpPr>
          <a:xfrm>
            <a:off x="949797" y="1887164"/>
            <a:ext cx="10258978" cy="2122892"/>
            <a:chOff x="508714" y="1741281"/>
            <a:chExt cx="11153106" cy="2309125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AD076DC-370B-4B52-B93F-BAC3CEB8C202}"/>
                </a:ext>
              </a:extLst>
            </p:cNvPr>
            <p:cNvSpPr/>
            <p:nvPr/>
          </p:nvSpPr>
          <p:spPr>
            <a:xfrm>
              <a:off x="508715" y="1745087"/>
              <a:ext cx="11153105" cy="23053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51D16C4-FC5F-4263-B50F-7C6C52AB67FB}"/>
                </a:ext>
              </a:extLst>
            </p:cNvPr>
            <p:cNvSpPr txBox="1"/>
            <p:nvPr/>
          </p:nvSpPr>
          <p:spPr>
            <a:xfrm>
              <a:off x="1585248" y="2020265"/>
              <a:ext cx="8141553" cy="1807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/>
                <a:t>拠点の周りに</a:t>
              </a:r>
              <a:r>
                <a:rPr kumimoji="1" lang="ja-JP" altLang="en-US" sz="2000" b="1" dirty="0">
                  <a:solidFill>
                    <a:srgbClr val="FF0000"/>
                  </a:solidFill>
                </a:rPr>
                <a:t>魔石を設置！</a:t>
              </a:r>
              <a:endParaRPr kumimoji="1" lang="en-US" altLang="ja-JP" sz="2000" b="1" dirty="0">
                <a:solidFill>
                  <a:srgbClr val="FF0000"/>
                </a:solidFill>
              </a:endParaRPr>
            </a:p>
            <a:p>
              <a:r>
                <a:rPr lang="ja-JP" altLang="en-US" sz="1200" b="1" dirty="0"/>
                <a:t>豊富な魔石の種類と設置方法によって防衛パターンは無限大</a:t>
              </a:r>
              <a:endParaRPr lang="en-US" altLang="ja-JP" sz="1200" b="1" dirty="0"/>
            </a:p>
            <a:p>
              <a:r>
                <a:rPr lang="ja-JP" altLang="en-US" sz="1200" b="1" dirty="0"/>
                <a:t>自分の得意な迎撃システムを構築しよう！</a:t>
              </a:r>
              <a:endParaRPr lang="en-US" altLang="ja-JP" sz="1200" b="1" dirty="0"/>
            </a:p>
            <a:p>
              <a:endParaRPr kumimoji="1" lang="en-US" altLang="ja-JP" sz="1400" b="1" dirty="0"/>
            </a:p>
            <a:p>
              <a:r>
                <a:rPr kumimoji="1" lang="ja-JP" altLang="en-US" sz="2000" b="1" dirty="0">
                  <a:solidFill>
                    <a:srgbClr val="FF0000"/>
                  </a:solidFill>
                </a:rPr>
                <a:t>ダンジョン攻略</a:t>
              </a:r>
              <a:endParaRPr kumimoji="1" lang="en-US" altLang="ja-JP" sz="2000" b="1" dirty="0">
                <a:solidFill>
                  <a:srgbClr val="FF0000"/>
                </a:solidFill>
              </a:endParaRPr>
            </a:p>
            <a:p>
              <a:r>
                <a:rPr kumimoji="1" lang="ja-JP" altLang="en-US" sz="1200" b="1" dirty="0"/>
                <a:t>地下へ行ってダンジョン攻略！</a:t>
              </a:r>
              <a:endParaRPr kumimoji="1" lang="en-US" altLang="ja-JP" sz="1200" b="1" dirty="0"/>
            </a:p>
            <a:p>
              <a:r>
                <a:rPr kumimoji="1" lang="ja-JP" altLang="en-US" sz="1200" b="1" dirty="0"/>
                <a:t>何層にも広がる地下ダンジョン</a:t>
              </a:r>
              <a:r>
                <a:rPr lang="ja-JP" altLang="en-US" sz="1200" b="1" dirty="0"/>
                <a:t>を攻略してレアアイテムを手に入れよう！</a:t>
              </a:r>
              <a:endParaRPr lang="en-US" altLang="ja-JP" sz="1200" b="1" dirty="0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B1C81D1D-8B39-45BA-B816-6E524608513A}"/>
                </a:ext>
              </a:extLst>
            </p:cNvPr>
            <p:cNvSpPr/>
            <p:nvPr/>
          </p:nvSpPr>
          <p:spPr>
            <a:xfrm>
              <a:off x="508714" y="1741281"/>
              <a:ext cx="892727" cy="2305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>
                  <a:solidFill>
                    <a:schemeClr val="tx1"/>
                  </a:solidFill>
                </a:rPr>
                <a:t>昼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39471A5-78AE-437F-AF3F-195AF7FF4C00}"/>
              </a:ext>
            </a:extLst>
          </p:cNvPr>
          <p:cNvGrpSpPr/>
          <p:nvPr/>
        </p:nvGrpSpPr>
        <p:grpSpPr>
          <a:xfrm>
            <a:off x="949795" y="4325239"/>
            <a:ext cx="10258977" cy="2175850"/>
            <a:chOff x="508713" y="4389334"/>
            <a:chExt cx="11153106" cy="2309125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E28395E-F136-40EE-BF38-009BEF5A5856}"/>
                </a:ext>
              </a:extLst>
            </p:cNvPr>
            <p:cNvSpPr/>
            <p:nvPr/>
          </p:nvSpPr>
          <p:spPr>
            <a:xfrm>
              <a:off x="508714" y="4389334"/>
              <a:ext cx="11153105" cy="23053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14D29D7-A099-4B0F-9281-0C8D018AAC75}"/>
                </a:ext>
              </a:extLst>
            </p:cNvPr>
            <p:cNvSpPr txBox="1"/>
            <p:nvPr/>
          </p:nvSpPr>
          <p:spPr>
            <a:xfrm>
              <a:off x="1585247" y="4818719"/>
              <a:ext cx="5920614" cy="1404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/>
                <a:t>モンスターから</a:t>
              </a:r>
              <a:r>
                <a:rPr kumimoji="1" lang="ja-JP" altLang="en-US" sz="2000" b="1" dirty="0">
                  <a:solidFill>
                    <a:srgbClr val="FF0000"/>
                  </a:solidFill>
                </a:rPr>
                <a:t>拠点を防衛！</a:t>
              </a:r>
              <a:endParaRPr kumimoji="1" lang="en-US" altLang="ja-JP" sz="2000" b="1" dirty="0">
                <a:solidFill>
                  <a:srgbClr val="FF0000"/>
                </a:solidFill>
              </a:endParaRPr>
            </a:p>
            <a:p>
              <a:r>
                <a:rPr lang="ja-JP" altLang="en-US" sz="1200" b="1" dirty="0"/>
                <a:t>樹に近づくモンスターに設置した魔石から放たれる魔法で迎撃！</a:t>
              </a:r>
              <a:endParaRPr lang="en-US" altLang="ja-JP" sz="1200" b="1" dirty="0"/>
            </a:p>
            <a:p>
              <a:r>
                <a:rPr kumimoji="1" lang="ja-JP" altLang="en-US" sz="1200" b="1" dirty="0"/>
                <a:t>プレイヤーは、魔石の種類や設置場所を変えて</a:t>
              </a:r>
              <a:r>
                <a:rPr lang="ja-JP" altLang="en-US" sz="1200" b="1" dirty="0"/>
                <a:t>侵攻してくる</a:t>
              </a:r>
              <a:endParaRPr lang="en-US" altLang="ja-JP" sz="1200" b="1" dirty="0"/>
            </a:p>
            <a:p>
              <a:r>
                <a:rPr lang="ja-JP" altLang="en-US" sz="1200" b="1" dirty="0"/>
                <a:t>モンスターを阻止しよう！</a:t>
              </a:r>
              <a:endParaRPr lang="en-US" altLang="ja-JP" sz="1200" b="1" dirty="0"/>
            </a:p>
            <a:p>
              <a:r>
                <a:rPr kumimoji="1" lang="ja-JP" altLang="en-US" sz="1200" b="1" dirty="0"/>
                <a:t>ダンジョン攻略でパワーアップした場合は、ここで強くなってる</a:t>
              </a:r>
              <a:endParaRPr kumimoji="1" lang="en-US" altLang="ja-JP" sz="1200" b="1" dirty="0"/>
            </a:p>
            <a:p>
              <a:r>
                <a:rPr kumimoji="1" lang="ja-JP" altLang="en-US" sz="1200" b="1" dirty="0"/>
                <a:t>気持ち</a:t>
              </a:r>
              <a:r>
                <a:rPr lang="ja-JP" altLang="en-US" sz="1200" b="1" dirty="0"/>
                <a:t>良</a:t>
              </a:r>
              <a:r>
                <a:rPr kumimoji="1" lang="ja-JP" altLang="en-US" sz="1200" b="1" dirty="0"/>
                <a:t>さを体感できる！</a:t>
              </a: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B8B2579-3902-4BCA-99C1-4772ADA4F7D9}"/>
                </a:ext>
              </a:extLst>
            </p:cNvPr>
            <p:cNvSpPr/>
            <p:nvPr/>
          </p:nvSpPr>
          <p:spPr>
            <a:xfrm>
              <a:off x="508713" y="4393140"/>
              <a:ext cx="892727" cy="23053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夜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CC8444-58FD-4C06-AE26-E8DA6E0881CD}"/>
              </a:ext>
            </a:extLst>
          </p:cNvPr>
          <p:cNvGrpSpPr/>
          <p:nvPr/>
        </p:nvGrpSpPr>
        <p:grpSpPr>
          <a:xfrm>
            <a:off x="8062730" y="2039911"/>
            <a:ext cx="2779983" cy="1927428"/>
            <a:chOff x="8062730" y="2039911"/>
            <a:chExt cx="2779983" cy="1927428"/>
          </a:xfrm>
        </p:grpSpPr>
        <p:pic>
          <p:nvPicPr>
            <p:cNvPr id="92" name="図 91" descr="水族館, 船舶, テーブル, 窓 が含まれている画像&#10;&#10;自動的に生成された説明">
              <a:extLst>
                <a:ext uri="{FF2B5EF4-FFF2-40B4-BE49-F238E27FC236}">
                  <a16:creationId xmlns:a16="http://schemas.microsoft.com/office/drawing/2014/main" id="{68BEDB8A-6574-4E0E-82E8-870D20D44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5" t="7555" r="15560" b="31192"/>
            <a:stretch/>
          </p:blipFill>
          <p:spPr>
            <a:xfrm>
              <a:off x="8065906" y="2039911"/>
              <a:ext cx="2772697" cy="1921981"/>
            </a:xfrm>
            <a:prstGeom prst="rect">
              <a:avLst/>
            </a:prstGeom>
          </p:spPr>
        </p:pic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117D62B-9C14-484E-BB94-8B4F0706C952}"/>
                </a:ext>
              </a:extLst>
            </p:cNvPr>
            <p:cNvSpPr/>
            <p:nvPr/>
          </p:nvSpPr>
          <p:spPr>
            <a:xfrm>
              <a:off x="8062730" y="2052251"/>
              <a:ext cx="2779983" cy="191508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94" name="図 93" descr="夜空に浮かぶ月&#10;&#10;自動的に生成された説明">
            <a:extLst>
              <a:ext uri="{FF2B5EF4-FFF2-40B4-BE49-F238E27FC236}">
                <a16:creationId xmlns:a16="http://schemas.microsoft.com/office/drawing/2014/main" id="{4696E1DC-1D46-443A-8105-93611DA6F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10129414" y="3464972"/>
            <a:ext cx="342637" cy="374633"/>
          </a:xfrm>
          <a:prstGeom prst="rect">
            <a:avLst/>
          </a:prstGeom>
        </p:spPr>
      </p:pic>
      <p:pic>
        <p:nvPicPr>
          <p:cNvPr id="95" name="図 94" descr="夜空に浮かぶ月&#10;&#10;自動的に生成された説明">
            <a:extLst>
              <a:ext uri="{FF2B5EF4-FFF2-40B4-BE49-F238E27FC236}">
                <a16:creationId xmlns:a16="http://schemas.microsoft.com/office/drawing/2014/main" id="{0151A59F-5771-43B1-87E1-A29E7BA886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10468631" y="3470362"/>
            <a:ext cx="342637" cy="374633"/>
          </a:xfrm>
          <a:prstGeom prst="rect">
            <a:avLst/>
          </a:prstGeom>
        </p:spPr>
      </p:pic>
      <p:pic>
        <p:nvPicPr>
          <p:cNvPr id="96" name="図 95" descr="夜空に浮かぶ月&#10;&#10;自動的に生成された説明">
            <a:extLst>
              <a:ext uri="{FF2B5EF4-FFF2-40B4-BE49-F238E27FC236}">
                <a16:creationId xmlns:a16="http://schemas.microsoft.com/office/drawing/2014/main" id="{A38BD351-8596-446F-8F25-896242E30D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8227274" y="3488497"/>
            <a:ext cx="342637" cy="374633"/>
          </a:xfrm>
          <a:prstGeom prst="rect">
            <a:avLst/>
          </a:prstGeom>
        </p:spPr>
      </p:pic>
      <p:pic>
        <p:nvPicPr>
          <p:cNvPr id="97" name="図 96" descr="夜空に浮かぶ月&#10;&#10;自動的に生成された説明">
            <a:extLst>
              <a:ext uri="{FF2B5EF4-FFF2-40B4-BE49-F238E27FC236}">
                <a16:creationId xmlns:a16="http://schemas.microsoft.com/office/drawing/2014/main" id="{67EB8661-F271-4520-AD17-4D233A2FB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8512247" y="3505052"/>
            <a:ext cx="342637" cy="374633"/>
          </a:xfrm>
          <a:prstGeom prst="rect">
            <a:avLst/>
          </a:prstGeom>
        </p:spPr>
      </p:pic>
      <p:pic>
        <p:nvPicPr>
          <p:cNvPr id="98" name="図 97" descr="星のマーク&#10;&#10;自動的に生成された説明">
            <a:extLst>
              <a:ext uri="{FF2B5EF4-FFF2-40B4-BE49-F238E27FC236}">
                <a16:creationId xmlns:a16="http://schemas.microsoft.com/office/drawing/2014/main" id="{537648CB-87FB-4E20-813D-27D416A5B7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35310" r="40478" b="37287"/>
          <a:stretch/>
        </p:blipFill>
        <p:spPr>
          <a:xfrm>
            <a:off x="8187344" y="2703188"/>
            <a:ext cx="978114" cy="940252"/>
          </a:xfrm>
          <a:prstGeom prst="rect">
            <a:avLst/>
          </a:prstGeom>
          <a:scene3d>
            <a:camera prst="orthographicFront">
              <a:rot lat="240000" lon="3600000" rev="0"/>
            </a:camera>
            <a:lightRig rig="threePt" dir="t"/>
          </a:scene3d>
        </p:spPr>
      </p:pic>
      <p:pic>
        <p:nvPicPr>
          <p:cNvPr id="99" name="図 98" descr="星のマーク&#10;&#10;自動的に生成された説明">
            <a:extLst>
              <a:ext uri="{FF2B5EF4-FFF2-40B4-BE49-F238E27FC236}">
                <a16:creationId xmlns:a16="http://schemas.microsoft.com/office/drawing/2014/main" id="{BD756F11-D115-4F78-9146-606EACFD52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35310" r="40478" b="37287"/>
          <a:stretch/>
        </p:blipFill>
        <p:spPr>
          <a:xfrm>
            <a:off x="7900324" y="2716985"/>
            <a:ext cx="978114" cy="940252"/>
          </a:xfrm>
          <a:prstGeom prst="rect">
            <a:avLst/>
          </a:prstGeom>
          <a:scene3d>
            <a:camera prst="orthographicFront">
              <a:rot lat="240000" lon="3600000" rev="0"/>
            </a:camera>
            <a:lightRig rig="threePt" dir="t"/>
          </a:scene3d>
        </p:spPr>
      </p:pic>
      <p:pic>
        <p:nvPicPr>
          <p:cNvPr id="100" name="図 99" descr="星のマーク&#10;&#10;自動的に生成された説明">
            <a:extLst>
              <a:ext uri="{FF2B5EF4-FFF2-40B4-BE49-F238E27FC236}">
                <a16:creationId xmlns:a16="http://schemas.microsoft.com/office/drawing/2014/main" id="{DAFFFCA8-D6F0-4F88-A832-BCF1BD90BB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35310" r="40478" b="37287"/>
          <a:stretch/>
        </p:blipFill>
        <p:spPr>
          <a:xfrm>
            <a:off x="9822620" y="2675916"/>
            <a:ext cx="978114" cy="940252"/>
          </a:xfrm>
          <a:prstGeom prst="rect">
            <a:avLst/>
          </a:prstGeom>
          <a:scene3d>
            <a:camera prst="orthographicFront">
              <a:rot lat="240000" lon="18000000" rev="0"/>
            </a:camera>
            <a:lightRig rig="threePt" dir="t"/>
          </a:scene3d>
        </p:spPr>
      </p:pic>
      <p:pic>
        <p:nvPicPr>
          <p:cNvPr id="101" name="図 100" descr="星のマーク&#10;&#10;自動的に生成された説明">
            <a:extLst>
              <a:ext uri="{FF2B5EF4-FFF2-40B4-BE49-F238E27FC236}">
                <a16:creationId xmlns:a16="http://schemas.microsoft.com/office/drawing/2014/main" id="{09841899-3653-48BB-8160-5684B42A58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35310" r="40478" b="37287"/>
          <a:stretch/>
        </p:blipFill>
        <p:spPr>
          <a:xfrm>
            <a:off x="10149253" y="2670526"/>
            <a:ext cx="978114" cy="940252"/>
          </a:xfrm>
          <a:prstGeom prst="rect">
            <a:avLst/>
          </a:prstGeom>
          <a:scene3d>
            <a:camera prst="orthographicFront">
              <a:rot lat="240000" lon="18000000" rev="0"/>
            </a:camera>
            <a:lightRig rig="threePt" dir="t"/>
          </a:scene3d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680D2A5-B1D1-4B70-8B8A-55E62938859D}"/>
              </a:ext>
            </a:extLst>
          </p:cNvPr>
          <p:cNvGrpSpPr/>
          <p:nvPr/>
        </p:nvGrpSpPr>
        <p:grpSpPr>
          <a:xfrm>
            <a:off x="8065906" y="4375157"/>
            <a:ext cx="2830202" cy="2050613"/>
            <a:chOff x="8020691" y="4402405"/>
            <a:chExt cx="2799514" cy="205061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E6460E6D-76C8-4466-9E41-CB45D921911D}"/>
                </a:ext>
              </a:extLst>
            </p:cNvPr>
            <p:cNvGrpSpPr/>
            <p:nvPr/>
          </p:nvGrpSpPr>
          <p:grpSpPr>
            <a:xfrm>
              <a:off x="8020691" y="4402405"/>
              <a:ext cx="2738302" cy="2050613"/>
              <a:chOff x="8082084" y="4380074"/>
              <a:chExt cx="2738302" cy="2050613"/>
            </a:xfrm>
          </p:grpSpPr>
          <p:pic>
            <p:nvPicPr>
              <p:cNvPr id="89" name="図 88" descr="水族館, 船舶, テーブル, 窓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905E2B1-8CC5-4776-BD6E-67B83D788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03" t="13101" r="-1" b="26429"/>
              <a:stretch/>
            </p:blipFill>
            <p:spPr>
              <a:xfrm>
                <a:off x="8082084" y="4380074"/>
                <a:ext cx="2738302" cy="2038090"/>
              </a:xfrm>
              <a:prstGeom prst="rect">
                <a:avLst/>
              </a:prstGeom>
            </p:spPr>
          </p:pic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DCAA88BD-C338-46C3-BB80-50C0727DFE9C}"/>
                  </a:ext>
                </a:extLst>
              </p:cNvPr>
              <p:cNvSpPr/>
              <p:nvPr/>
            </p:nvSpPr>
            <p:spPr>
              <a:xfrm>
                <a:off x="8084633" y="4392597"/>
                <a:ext cx="2732279" cy="203809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33" name="図 32" descr="動物, 暗い, ブラック, 乗る が含まれている画像&#10;&#10;自動的に生成された説明">
              <a:extLst>
                <a:ext uri="{FF2B5EF4-FFF2-40B4-BE49-F238E27FC236}">
                  <a16:creationId xmlns:a16="http://schemas.microsoft.com/office/drawing/2014/main" id="{97B6D77F-5CFE-4E59-8C60-84B4DD014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3" t="31632" r="39865" b="32965"/>
            <a:stretch/>
          </p:blipFill>
          <p:spPr>
            <a:xfrm flipH="1">
              <a:off x="8478599" y="5604387"/>
              <a:ext cx="544067" cy="67788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1" name="図 30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D405F40B-8382-4C7D-AF5D-D621B3F5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788" y="5765415"/>
              <a:ext cx="447907" cy="447907"/>
            </a:xfrm>
            <a:prstGeom prst="rect">
              <a:avLst/>
            </a:prstGeom>
            <a:scene3d>
              <a:camera prst="orthographicFront">
                <a:rot lat="0" lon="20999997" rev="0"/>
              </a:camera>
              <a:lightRig rig="threePt" dir="t"/>
            </a:scene3d>
          </p:spPr>
        </p:pic>
        <p:pic>
          <p:nvPicPr>
            <p:cNvPr id="35" name="図 34" descr="花火, 花 が含まれている画像&#10;&#10;自動的に生成された説明">
              <a:extLst>
                <a:ext uri="{FF2B5EF4-FFF2-40B4-BE49-F238E27FC236}">
                  <a16:creationId xmlns:a16="http://schemas.microsoft.com/office/drawing/2014/main" id="{B23C6226-EE3B-4198-BC1B-A0AC6C2AA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0" t="32301" r="38148" b="33426"/>
            <a:stretch/>
          </p:blipFill>
          <p:spPr>
            <a:xfrm>
              <a:off x="9877739" y="4406765"/>
              <a:ext cx="942466" cy="910102"/>
            </a:xfrm>
            <a:prstGeom prst="rect">
              <a:avLst/>
            </a:prstGeom>
          </p:spPr>
        </p:pic>
        <p:pic>
          <p:nvPicPr>
            <p:cNvPr id="4" name="図 3" descr="屋内, 暗い, 建物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F5E5C1BE-8D6B-42B6-86E1-72338A0ED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23261" y="5295198"/>
              <a:ext cx="1245247" cy="80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2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38132DBC-7B76-4855-8B99-EEC168A9F24F}"/>
              </a:ext>
            </a:extLst>
          </p:cNvPr>
          <p:cNvGrpSpPr/>
          <p:nvPr/>
        </p:nvGrpSpPr>
        <p:grpSpPr>
          <a:xfrm>
            <a:off x="-568411" y="-137984"/>
            <a:ext cx="12826313" cy="7282248"/>
            <a:chOff x="-568411" y="-137984"/>
            <a:chExt cx="12826313" cy="7282248"/>
          </a:xfrm>
        </p:grpSpPr>
        <p:pic>
          <p:nvPicPr>
            <p:cNvPr id="61" name="図 60" descr="星, 山 が含まれている画像&#10;&#10;自動的に生成された説明">
              <a:extLst>
                <a:ext uri="{FF2B5EF4-FFF2-40B4-BE49-F238E27FC236}">
                  <a16:creationId xmlns:a16="http://schemas.microsoft.com/office/drawing/2014/main" id="{B6002A9C-7956-41CC-9626-48F82E24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4314329C-23C6-48A9-BC9E-0E88EB413637}"/>
                </a:ext>
              </a:extLst>
            </p:cNvPr>
            <p:cNvSpPr/>
            <p:nvPr/>
          </p:nvSpPr>
          <p:spPr>
            <a:xfrm>
              <a:off x="-568411" y="-137984"/>
              <a:ext cx="12826313" cy="728224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C1733FB-1AE5-4BC9-80CF-35F6C4B9F0F9}"/>
              </a:ext>
            </a:extLst>
          </p:cNvPr>
          <p:cNvSpPr/>
          <p:nvPr/>
        </p:nvSpPr>
        <p:spPr>
          <a:xfrm>
            <a:off x="6279373" y="1771843"/>
            <a:ext cx="5712329" cy="3442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F100E45-7D98-4103-93C3-BB1D9A92C68A}"/>
              </a:ext>
            </a:extLst>
          </p:cNvPr>
          <p:cNvSpPr/>
          <p:nvPr/>
        </p:nvSpPr>
        <p:spPr>
          <a:xfrm>
            <a:off x="424754" y="1771844"/>
            <a:ext cx="5712329" cy="3442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B9DD46F-34AF-4167-8AF0-76E3F318B204}"/>
              </a:ext>
            </a:extLst>
          </p:cNvPr>
          <p:cNvGrpSpPr/>
          <p:nvPr/>
        </p:nvGrpSpPr>
        <p:grpSpPr>
          <a:xfrm>
            <a:off x="-392805" y="-130517"/>
            <a:ext cx="12872433" cy="1651162"/>
            <a:chOff x="-392805" y="-130517"/>
            <a:chExt cx="12872433" cy="1651162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F4C2EDD-D3FD-46E7-8F6B-4342B1919958}"/>
                </a:ext>
              </a:extLst>
            </p:cNvPr>
            <p:cNvSpPr/>
            <p:nvPr/>
          </p:nvSpPr>
          <p:spPr>
            <a:xfrm>
              <a:off x="-392805" y="-130517"/>
              <a:ext cx="12872433" cy="16511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E9B8E1C2-B4E7-4657-9260-F2F39CCC850D}"/>
                </a:ext>
              </a:extLst>
            </p:cNvPr>
            <p:cNvSpPr txBox="1"/>
            <p:nvPr/>
          </p:nvSpPr>
          <p:spPr>
            <a:xfrm>
              <a:off x="2380843" y="462598"/>
              <a:ext cx="763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200" b="1" dirty="0">
                  <a:solidFill>
                    <a:schemeClr val="bg1"/>
                  </a:solidFill>
                </a:rPr>
                <a:t>プレイ画面イメージ（昼）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A16B64-485B-45F9-A5A4-1B67019DBB78}"/>
              </a:ext>
            </a:extLst>
          </p:cNvPr>
          <p:cNvSpPr txBox="1"/>
          <p:nvPr/>
        </p:nvSpPr>
        <p:spPr>
          <a:xfrm>
            <a:off x="191461" y="5353903"/>
            <a:ext cx="3039592" cy="4924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迎撃</a:t>
            </a:r>
            <a:r>
              <a:rPr kumimoji="1" lang="ja-JP" altLang="en-US" sz="1400" b="1" dirty="0"/>
              <a:t>トラップの設置</a:t>
            </a:r>
            <a:endParaRPr kumimoji="1" lang="en-US" altLang="ja-JP" sz="1400" b="1" dirty="0"/>
          </a:p>
          <a:p>
            <a:r>
              <a:rPr kumimoji="1" lang="ja-JP" altLang="en-US" sz="1200" dirty="0"/>
              <a:t>モンスターの襲来に備えて魔石を設置！</a:t>
            </a:r>
            <a:endParaRPr kumimoji="1" lang="en-US" altLang="ja-JP" sz="1200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F9C26B1-1123-4C05-BD85-F0B1FB6A84D2}"/>
              </a:ext>
            </a:extLst>
          </p:cNvPr>
          <p:cNvGrpSpPr/>
          <p:nvPr/>
        </p:nvGrpSpPr>
        <p:grpSpPr>
          <a:xfrm>
            <a:off x="733910" y="2289696"/>
            <a:ext cx="5181926" cy="2787599"/>
            <a:chOff x="6798852" y="1870698"/>
            <a:chExt cx="4723349" cy="2440502"/>
          </a:xfrm>
        </p:grpSpPr>
        <p:pic>
          <p:nvPicPr>
            <p:cNvPr id="13" name="図 12" descr="水族館, 船舶, テーブル, 窓 が含まれている画像&#10;&#10;自動的に生成された説明">
              <a:extLst>
                <a:ext uri="{FF2B5EF4-FFF2-40B4-BE49-F238E27FC236}">
                  <a16:creationId xmlns:a16="http://schemas.microsoft.com/office/drawing/2014/main" id="{16D2A5E6-504E-4B6E-A6B7-8E428926E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7" b="23554"/>
            <a:stretch/>
          </p:blipFill>
          <p:spPr>
            <a:xfrm>
              <a:off x="6798852" y="1871588"/>
              <a:ext cx="4711590" cy="243872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502741E-655B-4397-BD7B-B472A1FFC666}"/>
                </a:ext>
              </a:extLst>
            </p:cNvPr>
            <p:cNvSpPr/>
            <p:nvPr/>
          </p:nvSpPr>
          <p:spPr>
            <a:xfrm>
              <a:off x="6798852" y="1870698"/>
              <a:ext cx="4723349" cy="2440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16" name="図 15" descr="動物, 暗い, ブラック, 乗る が含まれている画像&#10;&#10;自動的に生成された説明">
            <a:extLst>
              <a:ext uri="{FF2B5EF4-FFF2-40B4-BE49-F238E27FC236}">
                <a16:creationId xmlns:a16="http://schemas.microsoft.com/office/drawing/2014/main" id="{02235466-ADD4-4EB3-8173-ECD9843D94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3" t="31632" r="39865" b="32965"/>
          <a:stretch/>
        </p:blipFill>
        <p:spPr>
          <a:xfrm>
            <a:off x="2222760" y="4121434"/>
            <a:ext cx="634823" cy="790962"/>
          </a:xfrm>
          <a:prstGeom prst="rect">
            <a:avLst/>
          </a:prstGeom>
        </p:spPr>
      </p:pic>
      <p:pic>
        <p:nvPicPr>
          <p:cNvPr id="17" name="図 16" descr="夜空に浮かぶ月&#10;&#10;自動的に生成された説明">
            <a:extLst>
              <a:ext uri="{FF2B5EF4-FFF2-40B4-BE49-F238E27FC236}">
                <a16:creationId xmlns:a16="http://schemas.microsoft.com/office/drawing/2014/main" id="{B7853236-F7B3-41BE-B120-F7D1253948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4509233" y="4441410"/>
            <a:ext cx="342637" cy="37463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1CA92D7-1776-4981-B53F-0DC74D3CFFED}"/>
              </a:ext>
            </a:extLst>
          </p:cNvPr>
          <p:cNvSpPr txBox="1"/>
          <p:nvPr/>
        </p:nvSpPr>
        <p:spPr>
          <a:xfrm>
            <a:off x="989196" y="1846179"/>
            <a:ext cx="448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/>
              <a:t>防衛ライン設置</a:t>
            </a:r>
            <a:endParaRPr kumimoji="1" lang="ja-JP" altLang="en-US" sz="2400" b="1" dirty="0"/>
          </a:p>
        </p:txBody>
      </p:sp>
      <p:pic>
        <p:nvPicPr>
          <p:cNvPr id="19" name="図 18" descr="夜空に浮かぶ月&#10;&#10;自動的に生成された説明">
            <a:extLst>
              <a:ext uri="{FF2B5EF4-FFF2-40B4-BE49-F238E27FC236}">
                <a16:creationId xmlns:a16="http://schemas.microsoft.com/office/drawing/2014/main" id="{5B84FC6C-61CC-4C39-B141-E0346B8E1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 t="37695" r="43824" b="45563"/>
          <a:stretch/>
        </p:blipFill>
        <p:spPr>
          <a:xfrm>
            <a:off x="5339562" y="4148381"/>
            <a:ext cx="342637" cy="374633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DB38757-6ECB-4EE1-B4C1-B0619B3F4482}"/>
              </a:ext>
            </a:extLst>
          </p:cNvPr>
          <p:cNvGrpSpPr/>
          <p:nvPr/>
        </p:nvGrpSpPr>
        <p:grpSpPr>
          <a:xfrm>
            <a:off x="1152708" y="4194936"/>
            <a:ext cx="375267" cy="374633"/>
            <a:chOff x="3373187" y="5418503"/>
            <a:chExt cx="375267" cy="374633"/>
          </a:xfrm>
        </p:grpSpPr>
        <p:pic>
          <p:nvPicPr>
            <p:cNvPr id="21" name="図 20" descr="夜空に浮かぶ月&#10;&#10;自動的に生成された説明">
              <a:extLst>
                <a:ext uri="{FF2B5EF4-FFF2-40B4-BE49-F238E27FC236}">
                  <a16:creationId xmlns:a16="http://schemas.microsoft.com/office/drawing/2014/main" id="{49ACD8B7-5FA8-4602-8D03-D2FA4B38B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69" t="37695" r="43824" b="45563"/>
            <a:stretch/>
          </p:blipFill>
          <p:spPr>
            <a:xfrm>
              <a:off x="3405817" y="5418503"/>
              <a:ext cx="342637" cy="374633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AA8BEE6-ACDD-462F-82E8-8888EEE915ED}"/>
                </a:ext>
              </a:extLst>
            </p:cNvPr>
            <p:cNvSpPr/>
            <p:nvPr/>
          </p:nvSpPr>
          <p:spPr>
            <a:xfrm>
              <a:off x="3373187" y="5418503"/>
              <a:ext cx="374633" cy="374633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991C066-147B-4CB3-B5F6-A48C75167E07}"/>
              </a:ext>
            </a:extLst>
          </p:cNvPr>
          <p:cNvSpPr txBox="1"/>
          <p:nvPr/>
        </p:nvSpPr>
        <p:spPr>
          <a:xfrm>
            <a:off x="7569023" y="1820810"/>
            <a:ext cx="32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/>
              <a:t>地下のダンジョン攻略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68CE35-635E-4C2F-BC9B-8D20301C12EE}"/>
              </a:ext>
            </a:extLst>
          </p:cNvPr>
          <p:cNvSpPr txBox="1"/>
          <p:nvPr/>
        </p:nvSpPr>
        <p:spPr>
          <a:xfrm>
            <a:off x="2108149" y="5985780"/>
            <a:ext cx="3865705" cy="677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新しい魔法の生成・強化</a:t>
            </a:r>
            <a:endParaRPr kumimoji="1" lang="en-US" altLang="ja-JP" sz="1400" b="1" dirty="0"/>
          </a:p>
          <a:p>
            <a:r>
              <a:rPr kumimoji="1" lang="ja-JP" altLang="en-US" sz="1200" dirty="0"/>
              <a:t>モンスターからドロップした魔石や地下で手に入れた</a:t>
            </a:r>
            <a:endParaRPr kumimoji="1" lang="en-US" altLang="ja-JP" sz="1200" dirty="0"/>
          </a:p>
          <a:p>
            <a:r>
              <a:rPr kumimoji="1" lang="ja-JP" altLang="en-US" sz="1200" dirty="0"/>
              <a:t>アイテムで新しい魔石の強化や生成が可能！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7645F6-156D-433D-A75B-25CB8C6C7094}"/>
              </a:ext>
            </a:extLst>
          </p:cNvPr>
          <p:cNvGrpSpPr/>
          <p:nvPr/>
        </p:nvGrpSpPr>
        <p:grpSpPr>
          <a:xfrm>
            <a:off x="588353" y="2519584"/>
            <a:ext cx="1354840" cy="1203448"/>
            <a:chOff x="4078470" y="1243235"/>
            <a:chExt cx="1863197" cy="165499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2948E7C9-E69F-4442-8AB7-A9E9CDA41F7D}"/>
                </a:ext>
              </a:extLst>
            </p:cNvPr>
            <p:cNvGrpSpPr/>
            <p:nvPr/>
          </p:nvGrpSpPr>
          <p:grpSpPr>
            <a:xfrm>
              <a:off x="4611983" y="1243235"/>
              <a:ext cx="1253066" cy="1529363"/>
              <a:chOff x="4611983" y="1243235"/>
              <a:chExt cx="1253066" cy="1529363"/>
            </a:xfrm>
          </p:grpSpPr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F3F912C4-D685-4857-97CA-3779D0F1C178}"/>
                  </a:ext>
                </a:extLst>
              </p:cNvPr>
              <p:cNvGrpSpPr/>
              <p:nvPr/>
            </p:nvGrpSpPr>
            <p:grpSpPr>
              <a:xfrm>
                <a:off x="4611983" y="1243235"/>
                <a:ext cx="1253066" cy="1529363"/>
                <a:chOff x="4611983" y="1243235"/>
                <a:chExt cx="1253066" cy="1529363"/>
              </a:xfrm>
            </p:grpSpPr>
            <p:sp>
              <p:nvSpPr>
                <p:cNvPr id="36" name="楕円 35">
                  <a:extLst>
                    <a:ext uri="{FF2B5EF4-FFF2-40B4-BE49-F238E27FC236}">
                      <a16:creationId xmlns:a16="http://schemas.microsoft.com/office/drawing/2014/main" id="{C071B271-7ABE-4A2D-8B9C-1AB40C9216DC}"/>
                    </a:ext>
                  </a:extLst>
                </p:cNvPr>
                <p:cNvSpPr/>
                <p:nvPr/>
              </p:nvSpPr>
              <p:spPr>
                <a:xfrm>
                  <a:off x="4611983" y="1664501"/>
                  <a:ext cx="931972" cy="93197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37" name="図 36" descr="ノートパソコン, ブラック, コンピュータ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823B742-7DEA-4B80-81E8-27A120759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633" t="42358" r="45551" b="48638"/>
                <a:stretch/>
              </p:blipFill>
              <p:spPr>
                <a:xfrm rot="5703117">
                  <a:off x="4579736" y="1487286"/>
                  <a:ext cx="1529363" cy="1041262"/>
                </a:xfrm>
                <a:prstGeom prst="rect">
                  <a:avLst/>
                </a:prstGeom>
              </p:spPr>
            </p:pic>
          </p:grpSp>
          <p:pic>
            <p:nvPicPr>
              <p:cNvPr id="35" name="図 34">
                <a:extLst>
                  <a:ext uri="{FF2B5EF4-FFF2-40B4-BE49-F238E27FC236}">
                    <a16:creationId xmlns:a16="http://schemas.microsoft.com/office/drawing/2014/main" id="{6248CEA3-4EB9-469E-BDCB-59CC4500C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02912" y="1837890"/>
                <a:ext cx="565206" cy="572315"/>
              </a:xfrm>
              <a:prstGeom prst="rect">
                <a:avLst/>
              </a:prstGeom>
            </p:spPr>
          </p:pic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15491CC8-1A02-4BED-A15C-C260F6FC6740}"/>
                </a:ext>
              </a:extLst>
            </p:cNvPr>
            <p:cNvGrpSpPr/>
            <p:nvPr/>
          </p:nvGrpSpPr>
          <p:grpSpPr>
            <a:xfrm>
              <a:off x="4078470" y="1384959"/>
              <a:ext cx="1863197" cy="1513275"/>
              <a:chOff x="4859148" y="1218648"/>
              <a:chExt cx="1863197" cy="1513275"/>
            </a:xfrm>
          </p:grpSpPr>
          <p:pic>
            <p:nvPicPr>
              <p:cNvPr id="32" name="図 31" descr="ノートパソコン, ブラック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FAD9975-B939-4A89-A91A-B9304E53ED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33" t="42358" r="45551" b="48638"/>
              <a:stretch/>
            </p:blipFill>
            <p:spPr>
              <a:xfrm rot="20103973">
                <a:off x="4859148" y="1218648"/>
                <a:ext cx="1529363" cy="1041262"/>
              </a:xfrm>
              <a:prstGeom prst="rect">
                <a:avLst/>
              </a:prstGeom>
            </p:spPr>
          </p:pic>
          <p:pic>
            <p:nvPicPr>
              <p:cNvPr id="33" name="図 32" descr="ノートパソコン, ブラック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14B6841-141C-4438-9435-AA0187771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33" t="42358" r="45551" b="48638"/>
              <a:stretch/>
            </p:blipFill>
            <p:spPr>
              <a:xfrm rot="10800000">
                <a:off x="5192982" y="1690661"/>
                <a:ext cx="1529363" cy="1041262"/>
              </a:xfrm>
              <a:prstGeom prst="rect">
                <a:avLst/>
              </a:prstGeom>
            </p:spPr>
          </p:pic>
        </p:grpSp>
      </p:grpSp>
      <p:pic>
        <p:nvPicPr>
          <p:cNvPr id="38" name="図 3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CA237B0-50DA-498F-9F22-7EAC52C413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t="14752" r="27889" b="82372"/>
          <a:stretch/>
        </p:blipFill>
        <p:spPr>
          <a:xfrm>
            <a:off x="932607" y="2485183"/>
            <a:ext cx="4691786" cy="170882"/>
          </a:xfrm>
          <a:prstGeom prst="rect">
            <a:avLst/>
          </a:prstGeom>
        </p:spPr>
      </p:pic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C8E4C02B-7C92-4C2B-BB4E-8D9E9682F5B8}"/>
              </a:ext>
            </a:extLst>
          </p:cNvPr>
          <p:cNvGrpSpPr/>
          <p:nvPr/>
        </p:nvGrpSpPr>
        <p:grpSpPr>
          <a:xfrm>
            <a:off x="6446616" y="2519585"/>
            <a:ext cx="1354840" cy="1203448"/>
            <a:chOff x="4078470" y="1243235"/>
            <a:chExt cx="1863197" cy="1654999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41D4C5D-F138-452F-B4ED-76C3C7AF3A87}"/>
                </a:ext>
              </a:extLst>
            </p:cNvPr>
            <p:cNvGrpSpPr/>
            <p:nvPr/>
          </p:nvGrpSpPr>
          <p:grpSpPr>
            <a:xfrm>
              <a:off x="4611983" y="1243235"/>
              <a:ext cx="1253066" cy="1529363"/>
              <a:chOff x="4611983" y="1243235"/>
              <a:chExt cx="1253066" cy="1529363"/>
            </a:xfrm>
          </p:grpSpPr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0DBF9CD4-7210-4B2D-A3EF-1076AB8D600C}"/>
                  </a:ext>
                </a:extLst>
              </p:cNvPr>
              <p:cNvGrpSpPr/>
              <p:nvPr/>
            </p:nvGrpSpPr>
            <p:grpSpPr>
              <a:xfrm>
                <a:off x="4611983" y="1243235"/>
                <a:ext cx="1253066" cy="1529363"/>
                <a:chOff x="4611983" y="1243235"/>
                <a:chExt cx="1253066" cy="1529363"/>
              </a:xfrm>
            </p:grpSpPr>
            <p:sp>
              <p:nvSpPr>
                <p:cNvPr id="46" name="楕円 45">
                  <a:extLst>
                    <a:ext uri="{FF2B5EF4-FFF2-40B4-BE49-F238E27FC236}">
                      <a16:creationId xmlns:a16="http://schemas.microsoft.com/office/drawing/2014/main" id="{09570FBA-1D0C-45C7-A8C2-A0FE00FA6D90}"/>
                    </a:ext>
                  </a:extLst>
                </p:cNvPr>
                <p:cNvSpPr/>
                <p:nvPr/>
              </p:nvSpPr>
              <p:spPr>
                <a:xfrm>
                  <a:off x="4611983" y="1664501"/>
                  <a:ext cx="931972" cy="93197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47" name="図 46" descr="ノートパソコン, ブラック, コンピュータ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CD65E7F-6173-4279-B43C-8D7FCC5AB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633" t="42358" r="45551" b="48638"/>
                <a:stretch/>
              </p:blipFill>
              <p:spPr>
                <a:xfrm rot="5703117">
                  <a:off x="4579736" y="1487286"/>
                  <a:ext cx="1529363" cy="1041262"/>
                </a:xfrm>
                <a:prstGeom prst="rect">
                  <a:avLst/>
                </a:prstGeom>
              </p:spPr>
            </p:pic>
          </p:grpSp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76394815-F37A-4BC2-98E1-5CC573302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02912" y="1837890"/>
                <a:ext cx="565206" cy="572315"/>
              </a:xfrm>
              <a:prstGeom prst="rect">
                <a:avLst/>
              </a:prstGeom>
            </p:spPr>
          </p:pic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8264E88E-7105-473E-A73F-16603B379C9E}"/>
                </a:ext>
              </a:extLst>
            </p:cNvPr>
            <p:cNvGrpSpPr/>
            <p:nvPr/>
          </p:nvGrpSpPr>
          <p:grpSpPr>
            <a:xfrm>
              <a:off x="4078470" y="1384959"/>
              <a:ext cx="1863197" cy="1513275"/>
              <a:chOff x="4859148" y="1218648"/>
              <a:chExt cx="1863197" cy="1513275"/>
            </a:xfrm>
          </p:grpSpPr>
          <p:pic>
            <p:nvPicPr>
              <p:cNvPr id="42" name="図 41" descr="ノートパソコン, ブラック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D682461-93A3-4C6F-85DF-DC41DBCF6B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33" t="42358" r="45551" b="48638"/>
              <a:stretch/>
            </p:blipFill>
            <p:spPr>
              <a:xfrm rot="20103973">
                <a:off x="4859148" y="1218648"/>
                <a:ext cx="1529363" cy="1041262"/>
              </a:xfrm>
              <a:prstGeom prst="rect">
                <a:avLst/>
              </a:prstGeom>
            </p:spPr>
          </p:pic>
          <p:pic>
            <p:nvPicPr>
              <p:cNvPr id="43" name="図 42" descr="ノートパソコン, ブラック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65BD9B-0E8B-42E1-928E-BEE3384D2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33" t="42358" r="45551" b="48638"/>
              <a:stretch/>
            </p:blipFill>
            <p:spPr>
              <a:xfrm rot="10800000">
                <a:off x="5192982" y="1690661"/>
                <a:ext cx="1529363" cy="1041262"/>
              </a:xfrm>
              <a:prstGeom prst="rect">
                <a:avLst/>
              </a:prstGeom>
            </p:spPr>
          </p:pic>
        </p:grp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36DB55DC-D2DD-4571-97D5-5895132BC6D1}"/>
              </a:ext>
            </a:extLst>
          </p:cNvPr>
          <p:cNvGrpSpPr/>
          <p:nvPr/>
        </p:nvGrpSpPr>
        <p:grpSpPr>
          <a:xfrm>
            <a:off x="6702142" y="4786701"/>
            <a:ext cx="1084754" cy="221491"/>
            <a:chOff x="6864442" y="4816043"/>
            <a:chExt cx="1084754" cy="221491"/>
          </a:xfrm>
        </p:grpSpPr>
        <p:pic>
          <p:nvPicPr>
            <p:cNvPr id="49" name="図 48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EDC9561-6EBE-4E36-B88A-D4A70F2C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42" y="4823616"/>
              <a:ext cx="231831" cy="213917"/>
            </a:xfrm>
            <a:prstGeom prst="rect">
              <a:avLst/>
            </a:prstGeom>
          </p:spPr>
        </p:pic>
        <p:pic>
          <p:nvPicPr>
            <p:cNvPr id="53" name="図 5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2E5EBB68-B177-40F9-AC19-D3CE2BAC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358" y="4823617"/>
              <a:ext cx="231831" cy="213917"/>
            </a:xfrm>
            <a:prstGeom prst="rect">
              <a:avLst/>
            </a:prstGeom>
          </p:spPr>
        </p:pic>
        <p:pic>
          <p:nvPicPr>
            <p:cNvPr id="54" name="図 5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B27136-04C1-40EF-982B-15D2B3646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831" y="4823617"/>
              <a:ext cx="231831" cy="213917"/>
            </a:xfrm>
            <a:prstGeom prst="rect">
              <a:avLst/>
            </a:prstGeom>
          </p:spPr>
        </p:pic>
        <p:pic>
          <p:nvPicPr>
            <p:cNvPr id="55" name="図 54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ED30A3A-3552-40A5-8F7C-47687983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365" y="4816043"/>
              <a:ext cx="231831" cy="213917"/>
            </a:xfrm>
            <a:prstGeom prst="rect">
              <a:avLst/>
            </a:prstGeom>
          </p:spPr>
        </p:pic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3FCAA19-8273-4AAA-91DE-F48A15811129}"/>
              </a:ext>
            </a:extLst>
          </p:cNvPr>
          <p:cNvSpPr txBox="1"/>
          <p:nvPr/>
        </p:nvSpPr>
        <p:spPr>
          <a:xfrm>
            <a:off x="6362280" y="5377587"/>
            <a:ext cx="2835965" cy="4924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プレイヤーの体力</a:t>
            </a:r>
            <a:endParaRPr kumimoji="1" lang="en-US" altLang="ja-JP" sz="1400" b="1" dirty="0"/>
          </a:p>
          <a:p>
            <a:r>
              <a:rPr lang="ja-JP" altLang="en-US" sz="1200" dirty="0"/>
              <a:t>ハートが無くなると地上でリスポーン</a:t>
            </a:r>
            <a:endParaRPr kumimoji="1" lang="ja-JP" altLang="en-US" sz="1200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73603E6-F31A-4148-9548-14EACFACFD91}"/>
              </a:ext>
            </a:extLst>
          </p:cNvPr>
          <p:cNvSpPr txBox="1"/>
          <p:nvPr/>
        </p:nvSpPr>
        <p:spPr>
          <a:xfrm>
            <a:off x="10766684" y="4671963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30m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7F86CDC-4095-4749-B5F8-77B280E43E63}"/>
              </a:ext>
            </a:extLst>
          </p:cNvPr>
          <p:cNvSpPr txBox="1"/>
          <p:nvPr/>
        </p:nvSpPr>
        <p:spPr>
          <a:xfrm>
            <a:off x="10303565" y="5472071"/>
            <a:ext cx="1470284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地上までの距離</a:t>
            </a:r>
            <a:endParaRPr kumimoji="1" lang="ja-JP" altLang="en-US" sz="1400" b="1" dirty="0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32AF2DCC-C865-48DF-A869-0632941995E0}"/>
              </a:ext>
            </a:extLst>
          </p:cNvPr>
          <p:cNvCxnSpPr>
            <a:stCxn id="11" idx="0"/>
            <a:endCxn id="22" idx="2"/>
          </p:cNvCxnSpPr>
          <p:nvPr/>
        </p:nvCxnSpPr>
        <p:spPr>
          <a:xfrm flipH="1" flipV="1">
            <a:off x="1340025" y="4569569"/>
            <a:ext cx="371232" cy="7843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D5AFB317-99C1-406E-BD67-C882657AA404}"/>
              </a:ext>
            </a:extLst>
          </p:cNvPr>
          <p:cNvCxnSpPr>
            <a:stCxn id="57" idx="0"/>
            <a:endCxn id="55" idx="2"/>
          </p:cNvCxnSpPr>
          <p:nvPr/>
        </p:nvCxnSpPr>
        <p:spPr>
          <a:xfrm flipH="1" flipV="1">
            <a:off x="7670981" y="5000618"/>
            <a:ext cx="109282" cy="37696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344802C2-3E0C-4F69-B7A3-A922F3B302B3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1038707" y="4912397"/>
            <a:ext cx="112290" cy="55967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E47B65-BC01-4A3E-AA13-0BA94E0C7B04}"/>
              </a:ext>
            </a:extLst>
          </p:cNvPr>
          <p:cNvSpPr txBox="1"/>
          <p:nvPr/>
        </p:nvSpPr>
        <p:spPr>
          <a:xfrm>
            <a:off x="8082003" y="5985780"/>
            <a:ext cx="3110555" cy="7386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攻撃は近接のみ！</a:t>
            </a:r>
            <a:endParaRPr kumimoji="1" lang="en-US" altLang="ja-JP" sz="1400" b="1" dirty="0"/>
          </a:p>
          <a:p>
            <a:r>
              <a:rPr kumimoji="1" lang="ja-JP" altLang="en-US" sz="1400" b="1" dirty="0"/>
              <a:t>下層に行けば行くほど敵は強くなり</a:t>
            </a:r>
            <a:endParaRPr kumimoji="1" lang="en-US" altLang="ja-JP" sz="1400" b="1" dirty="0"/>
          </a:p>
          <a:p>
            <a:r>
              <a:rPr kumimoji="1" lang="ja-JP" altLang="en-US" sz="1400" b="1" dirty="0"/>
              <a:t>アイテムのレアリティも高くなる！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69C82B4-BD35-471D-AE57-6D06B38D2DA3}"/>
              </a:ext>
            </a:extLst>
          </p:cNvPr>
          <p:cNvGrpSpPr/>
          <p:nvPr/>
        </p:nvGrpSpPr>
        <p:grpSpPr>
          <a:xfrm>
            <a:off x="6593381" y="2269282"/>
            <a:ext cx="4918886" cy="2822041"/>
            <a:chOff x="6593381" y="2269282"/>
            <a:chExt cx="4918886" cy="2822041"/>
          </a:xfrm>
        </p:grpSpPr>
        <p:pic>
          <p:nvPicPr>
            <p:cNvPr id="24" name="図 23" descr="テーブル, 小さい, ケーキ, 装飾 が含まれている画像&#10;&#10;自動的に生成された説明">
              <a:extLst>
                <a:ext uri="{FF2B5EF4-FFF2-40B4-BE49-F238E27FC236}">
                  <a16:creationId xmlns:a16="http://schemas.microsoft.com/office/drawing/2014/main" id="{E75E9974-DED2-4C51-BF35-00263CF3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381" y="2269282"/>
              <a:ext cx="4918886" cy="2817133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CA699FC-4673-42F7-BB7A-0496925789BC}"/>
                </a:ext>
              </a:extLst>
            </p:cNvPr>
            <p:cNvSpPr/>
            <p:nvPr/>
          </p:nvSpPr>
          <p:spPr>
            <a:xfrm>
              <a:off x="6593381" y="2274928"/>
              <a:ext cx="4918886" cy="2816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87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BCA30EB8-B18E-4642-A199-265567762333}"/>
              </a:ext>
            </a:extLst>
          </p:cNvPr>
          <p:cNvGrpSpPr/>
          <p:nvPr/>
        </p:nvGrpSpPr>
        <p:grpSpPr>
          <a:xfrm>
            <a:off x="-568411" y="-137984"/>
            <a:ext cx="12826313" cy="7282248"/>
            <a:chOff x="-568411" y="-137984"/>
            <a:chExt cx="12826313" cy="7282248"/>
          </a:xfrm>
        </p:grpSpPr>
        <p:pic>
          <p:nvPicPr>
            <p:cNvPr id="65" name="図 64" descr="星, 山 が含まれている画像&#10;&#10;自動的に生成された説明">
              <a:extLst>
                <a:ext uri="{FF2B5EF4-FFF2-40B4-BE49-F238E27FC236}">
                  <a16:creationId xmlns:a16="http://schemas.microsoft.com/office/drawing/2014/main" id="{06A313CB-CE57-4C4C-97C4-5D4631999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1E5711FA-7623-4386-B0BC-1909EBE04753}"/>
                </a:ext>
              </a:extLst>
            </p:cNvPr>
            <p:cNvSpPr/>
            <p:nvPr/>
          </p:nvSpPr>
          <p:spPr>
            <a:xfrm>
              <a:off x="-568411" y="-137984"/>
              <a:ext cx="12826313" cy="728224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96BDCD-736B-4675-A1C4-C6D8DC2BD459}"/>
              </a:ext>
            </a:extLst>
          </p:cNvPr>
          <p:cNvSpPr/>
          <p:nvPr/>
        </p:nvSpPr>
        <p:spPr>
          <a:xfrm>
            <a:off x="3905716" y="1657174"/>
            <a:ext cx="7926968" cy="4361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39CE69A-386B-47B8-84CA-277C8D9434EE}"/>
              </a:ext>
            </a:extLst>
          </p:cNvPr>
          <p:cNvSpPr txBox="1"/>
          <p:nvPr/>
        </p:nvSpPr>
        <p:spPr>
          <a:xfrm>
            <a:off x="8745405" y="6219248"/>
            <a:ext cx="3244103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モンスターが近づいたら魔法が発動！</a:t>
            </a:r>
            <a:endParaRPr kumimoji="1" lang="en-US" altLang="ja-JP" sz="1400" b="1" dirty="0"/>
          </a:p>
          <a:p>
            <a:r>
              <a:rPr kumimoji="1" lang="ja-JP" altLang="en-US" sz="1400" b="1" dirty="0"/>
              <a:t>モンスターに攻撃！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7519265-37E6-4059-B9E6-583CAB7D47FF}"/>
              </a:ext>
            </a:extLst>
          </p:cNvPr>
          <p:cNvSpPr txBox="1"/>
          <p:nvPr/>
        </p:nvSpPr>
        <p:spPr>
          <a:xfrm>
            <a:off x="6686813" y="6088111"/>
            <a:ext cx="1795957" cy="677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操作キャラクター</a:t>
            </a:r>
            <a:endParaRPr kumimoji="1" lang="en-US" altLang="ja-JP" sz="1400" b="1" dirty="0"/>
          </a:p>
          <a:p>
            <a:r>
              <a:rPr kumimoji="1" lang="ja-JP" altLang="en-US" sz="1200" dirty="0"/>
              <a:t>・地上を移動</a:t>
            </a:r>
            <a:endParaRPr kumimoji="1" lang="en-US" altLang="ja-JP" sz="1200" dirty="0"/>
          </a:p>
          <a:p>
            <a:r>
              <a:rPr kumimoji="1" lang="ja-JP" altLang="en-US" sz="1200" dirty="0"/>
              <a:t>・近接攻撃</a:t>
            </a:r>
            <a:endParaRPr kumimoji="1" lang="en-US" altLang="ja-JP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63D2A0A-9F8A-4F25-8C7F-4DB390A86645}"/>
              </a:ext>
            </a:extLst>
          </p:cNvPr>
          <p:cNvSpPr txBox="1"/>
          <p:nvPr/>
        </p:nvSpPr>
        <p:spPr>
          <a:xfrm>
            <a:off x="2692608" y="6176861"/>
            <a:ext cx="3489101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設置してある魔石は場所を変更したり</a:t>
            </a:r>
            <a:endParaRPr kumimoji="1" lang="en-US" altLang="ja-JP" sz="1400" b="1" dirty="0"/>
          </a:p>
          <a:p>
            <a:r>
              <a:rPr kumimoji="1" lang="ja-JP" altLang="en-US" sz="1400" b="1" dirty="0"/>
              <a:t>種類を変えられる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C44105B-AC78-4C8D-B7AA-715B9D8D12A6}"/>
              </a:ext>
            </a:extLst>
          </p:cNvPr>
          <p:cNvSpPr txBox="1"/>
          <p:nvPr/>
        </p:nvSpPr>
        <p:spPr>
          <a:xfrm>
            <a:off x="883329" y="2170875"/>
            <a:ext cx="2579207" cy="4924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樹の体力ゲージ</a:t>
            </a:r>
            <a:endParaRPr kumimoji="1" lang="en-US" altLang="ja-JP" sz="1400" b="1" dirty="0"/>
          </a:p>
          <a:p>
            <a:r>
              <a:rPr lang="ja-JP" altLang="en-US" sz="1200" dirty="0"/>
              <a:t>ゲージが</a:t>
            </a:r>
            <a:r>
              <a:rPr lang="en-US" altLang="ja-JP" sz="1200" dirty="0"/>
              <a:t>0</a:t>
            </a:r>
            <a:r>
              <a:rPr lang="ja-JP" altLang="en-US" sz="1200" dirty="0"/>
              <a:t>になるとゲームオーバー</a:t>
            </a:r>
            <a:endParaRPr kumimoji="1" lang="ja-JP" altLang="en-US" sz="1200" dirty="0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2F4FD722-896B-4313-8436-64E7BE0DBBE1}"/>
              </a:ext>
            </a:extLst>
          </p:cNvPr>
          <p:cNvGrpSpPr/>
          <p:nvPr/>
        </p:nvGrpSpPr>
        <p:grpSpPr>
          <a:xfrm>
            <a:off x="3976590" y="2224649"/>
            <a:ext cx="7518866" cy="3708335"/>
            <a:chOff x="4067910" y="1240668"/>
            <a:chExt cx="7877286" cy="388510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DB268F9-26F7-405D-8260-4948F90F2331}"/>
                </a:ext>
              </a:extLst>
            </p:cNvPr>
            <p:cNvGrpSpPr/>
            <p:nvPr/>
          </p:nvGrpSpPr>
          <p:grpSpPr>
            <a:xfrm>
              <a:off x="4366944" y="1240668"/>
              <a:ext cx="7507812" cy="3885109"/>
              <a:chOff x="3849667" y="1985937"/>
              <a:chExt cx="7507812" cy="3885109"/>
            </a:xfrm>
          </p:grpSpPr>
          <p:pic>
            <p:nvPicPr>
              <p:cNvPr id="3" name="図 2" descr="水族館, 船舶, テーブル, 窓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FF428B8-8E49-4455-B777-E530EA262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17" b="23554"/>
              <a:stretch/>
            </p:blipFill>
            <p:spPr>
              <a:xfrm>
                <a:off x="3857130" y="1985937"/>
                <a:ext cx="7500349" cy="3882184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7CFBEACF-60FD-4C39-8FD9-C744B140D814}"/>
                  </a:ext>
                </a:extLst>
              </p:cNvPr>
              <p:cNvSpPr/>
              <p:nvPr/>
            </p:nvSpPr>
            <p:spPr>
              <a:xfrm>
                <a:off x="3849667" y="1988862"/>
                <a:ext cx="7500349" cy="3882184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10" name="図 9" descr="動物, 暗い, ブラック, 乗る が含まれている画像&#10;&#10;自動的に生成された説明">
              <a:extLst>
                <a:ext uri="{FF2B5EF4-FFF2-40B4-BE49-F238E27FC236}">
                  <a16:creationId xmlns:a16="http://schemas.microsoft.com/office/drawing/2014/main" id="{84CD7F58-2554-4D37-921F-CD8256BFB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3" t="31632" r="39865" b="32965"/>
            <a:stretch/>
          </p:blipFill>
          <p:spPr>
            <a:xfrm>
              <a:off x="6964156" y="3816273"/>
              <a:ext cx="754643" cy="940252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0E2839E7-10E7-4BBE-B38E-3835E4046440}"/>
                </a:ext>
              </a:extLst>
            </p:cNvPr>
            <p:cNvGrpSpPr/>
            <p:nvPr/>
          </p:nvGrpSpPr>
          <p:grpSpPr>
            <a:xfrm>
              <a:off x="5210000" y="3999715"/>
              <a:ext cx="375267" cy="374633"/>
              <a:chOff x="3373187" y="5418503"/>
              <a:chExt cx="375267" cy="374633"/>
            </a:xfrm>
          </p:grpSpPr>
          <p:pic>
            <p:nvPicPr>
              <p:cNvPr id="28" name="図 27" descr="夜空に浮かぶ月&#10;&#10;自動的に生成された説明">
                <a:extLst>
                  <a:ext uri="{FF2B5EF4-FFF2-40B4-BE49-F238E27FC236}">
                    <a16:creationId xmlns:a16="http://schemas.microsoft.com/office/drawing/2014/main" id="{42E3AEA7-C82D-40C3-B036-8E553B67EB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69" t="37695" r="43824" b="45563"/>
              <a:stretch/>
            </p:blipFill>
            <p:spPr>
              <a:xfrm>
                <a:off x="3405817" y="5418503"/>
                <a:ext cx="342637" cy="374633"/>
              </a:xfrm>
              <a:prstGeom prst="rect">
                <a:avLst/>
              </a:prstGeom>
            </p:spPr>
          </p:pic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53BC388D-A6E4-4E67-972D-87B6CDDB8B40}"/>
                  </a:ext>
                </a:extLst>
              </p:cNvPr>
              <p:cNvSpPr/>
              <p:nvPr/>
            </p:nvSpPr>
            <p:spPr>
              <a:xfrm>
                <a:off x="3373187" y="5418503"/>
                <a:ext cx="374633" cy="374633"/>
              </a:xfrm>
              <a:prstGeom prst="rect">
                <a:avLst/>
              </a:prstGeom>
              <a:solidFill>
                <a:srgbClr val="FF0000">
                  <a:alpha val="40000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53178FAF-015A-4904-94EC-2189029D6A8B}"/>
                </a:ext>
              </a:extLst>
            </p:cNvPr>
            <p:cNvGrpSpPr/>
            <p:nvPr/>
          </p:nvGrpSpPr>
          <p:grpSpPr>
            <a:xfrm>
              <a:off x="9472955" y="3089739"/>
              <a:ext cx="2472241" cy="1586390"/>
              <a:chOff x="9472955" y="3089739"/>
              <a:chExt cx="2472241" cy="1586390"/>
            </a:xfrm>
          </p:grpSpPr>
          <p:pic>
            <p:nvPicPr>
              <p:cNvPr id="14" name="図 13" descr="星のマーク&#10;&#10;自動的に生成された説明">
                <a:extLst>
                  <a:ext uri="{FF2B5EF4-FFF2-40B4-BE49-F238E27FC236}">
                    <a16:creationId xmlns:a16="http://schemas.microsoft.com/office/drawing/2014/main" id="{8DABBB74-FF68-4501-892A-2D5BFD0F4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18" t="35310" r="40478" b="37287"/>
              <a:stretch/>
            </p:blipFill>
            <p:spPr>
              <a:xfrm>
                <a:off x="9472955" y="3429000"/>
                <a:ext cx="978114" cy="940252"/>
              </a:xfrm>
              <a:prstGeom prst="rect">
                <a:avLst/>
              </a:prstGeom>
              <a:scene3d>
                <a:camera prst="orthographicFront">
                  <a:rot lat="240000" lon="3600000" rev="0"/>
                </a:camera>
                <a:lightRig rig="threePt" dir="t"/>
              </a:scene3d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D98840A2-83E1-480B-B9C9-F48C05545355}"/>
                  </a:ext>
                </a:extLst>
              </p:cNvPr>
              <p:cNvGrpSpPr/>
              <p:nvPr/>
            </p:nvGrpSpPr>
            <p:grpSpPr>
              <a:xfrm>
                <a:off x="9920904" y="3089739"/>
                <a:ext cx="2024292" cy="1312608"/>
                <a:chOff x="9723600" y="3070820"/>
                <a:chExt cx="2024292" cy="1312608"/>
              </a:xfrm>
            </p:grpSpPr>
            <p:pic>
              <p:nvPicPr>
                <p:cNvPr id="12" name="図 11" descr="爬虫類, 恐竜, 動物, 鳥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1EABAD66-392E-4CC3-8410-7EE36A0D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731" y="3211278"/>
                  <a:ext cx="1789397" cy="1172150"/>
                </a:xfrm>
                <a:prstGeom prst="rect">
                  <a:avLst/>
                </a:prstGeom>
              </p:spPr>
            </p:pic>
            <p:pic>
              <p:nvPicPr>
                <p:cNvPr id="22" name="図 21" descr="コンピューターのスクリーンショット&#10;&#10;自動的に生成された説明">
                  <a:extLst>
                    <a:ext uri="{FF2B5EF4-FFF2-40B4-BE49-F238E27FC236}">
                      <a16:creationId xmlns:a16="http://schemas.microsoft.com/office/drawing/2014/main" id="{FEBE3FBD-6300-42E5-ACB2-1B13A2140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620" t="13994" r="23414" b="81771"/>
                <a:stretch/>
              </p:blipFill>
              <p:spPr>
                <a:xfrm>
                  <a:off x="9845688" y="3285095"/>
                  <a:ext cx="1740595" cy="131097"/>
                </a:xfrm>
                <a:prstGeom prst="rect">
                  <a:avLst/>
                </a:prstGeom>
              </p:spPr>
            </p:pic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462C44F4-C3D1-4A23-9976-17D20A1C5B6B}"/>
                    </a:ext>
                  </a:extLst>
                </p:cNvPr>
                <p:cNvSpPr txBox="1"/>
                <p:nvPr/>
              </p:nvSpPr>
              <p:spPr>
                <a:xfrm>
                  <a:off x="9723600" y="3070820"/>
                  <a:ext cx="202429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000" b="1" dirty="0">
                      <a:solidFill>
                        <a:schemeClr val="bg1"/>
                      </a:solidFill>
                    </a:rPr>
                    <a:t>リイレオア </a:t>
                  </a:r>
                  <a:r>
                    <a:rPr kumimoji="1" lang="en-US" altLang="ja-JP" sz="1000" b="1" dirty="0">
                      <a:solidFill>
                        <a:schemeClr val="bg1"/>
                      </a:solidFill>
                    </a:rPr>
                    <a:t>Lv.20</a:t>
                  </a:r>
                  <a:endParaRPr kumimoji="1" lang="ja-JP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8" name="図 17" descr="暗い, 座る, ブラック, 大き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AE9AF8E-0EBF-4E0F-93AB-65E59A266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84" t="44628" r="25742" b="38308"/>
              <a:stretch/>
            </p:blipFill>
            <p:spPr>
              <a:xfrm>
                <a:off x="9920904" y="3735877"/>
                <a:ext cx="1125672" cy="451155"/>
              </a:xfrm>
              <a:prstGeom prst="rect">
                <a:avLst/>
              </a:prstGeom>
            </p:spPr>
          </p:pic>
          <p:pic>
            <p:nvPicPr>
              <p:cNvPr id="30" name="図 29" descr="夜空に浮かぶ月&#10;&#10;自動的に生成された説明">
                <a:extLst>
                  <a:ext uri="{FF2B5EF4-FFF2-40B4-BE49-F238E27FC236}">
                    <a16:creationId xmlns:a16="http://schemas.microsoft.com/office/drawing/2014/main" id="{FE858F09-4F8E-487C-BD94-8E5EFF3B77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69" t="37695" r="43824" b="45563"/>
              <a:stretch/>
            </p:blipFill>
            <p:spPr>
              <a:xfrm>
                <a:off x="9790693" y="4301496"/>
                <a:ext cx="342637" cy="374633"/>
              </a:xfrm>
              <a:prstGeom prst="rect">
                <a:avLst/>
              </a:prstGeom>
            </p:spPr>
          </p:pic>
        </p:grpSp>
        <p:pic>
          <p:nvPicPr>
            <p:cNvPr id="32" name="図 3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D6A5E0E4-5086-4E7B-8452-16052CD1E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1" t="14553" r="27889" b="82372"/>
            <a:stretch/>
          </p:blipFill>
          <p:spPr>
            <a:xfrm>
              <a:off x="4736223" y="1378237"/>
              <a:ext cx="6844182" cy="153068"/>
            </a:xfrm>
            <a:prstGeom prst="rect">
              <a:avLst/>
            </a:prstGeom>
          </p:spPr>
        </p:pic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191552A0-6A1F-4A47-BBFB-309675D43D71}"/>
                </a:ext>
              </a:extLst>
            </p:cNvPr>
            <p:cNvGrpSpPr/>
            <p:nvPr/>
          </p:nvGrpSpPr>
          <p:grpSpPr>
            <a:xfrm>
              <a:off x="6095531" y="3876604"/>
              <a:ext cx="2024292" cy="798233"/>
              <a:chOff x="6095531" y="3876604"/>
              <a:chExt cx="2024292" cy="798233"/>
            </a:xfrm>
          </p:grpSpPr>
          <p:pic>
            <p:nvPicPr>
              <p:cNvPr id="38" name="図 37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FEA28AD-EE84-4D40-8C2F-E8BE9434C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70994" y="4255278"/>
                <a:ext cx="419559" cy="419559"/>
              </a:xfrm>
              <a:prstGeom prst="rect">
                <a:avLst/>
              </a:prstGeom>
              <a:scene3d>
                <a:camera prst="orthographicFront">
                  <a:rot lat="0" lon="20999997" rev="0"/>
                </a:camera>
                <a:lightRig rig="threePt" dir="t"/>
              </a:scene3d>
            </p:spPr>
          </p:pic>
          <p:pic>
            <p:nvPicPr>
              <p:cNvPr id="40" name="図 39" descr="コンピューターのスクリーンショット&#10;&#10;自動的に生成された説明">
                <a:extLst>
                  <a:ext uri="{FF2B5EF4-FFF2-40B4-BE49-F238E27FC236}">
                    <a16:creationId xmlns:a16="http://schemas.microsoft.com/office/drawing/2014/main" id="{F7BFD1A3-60BE-419E-8843-15CF42D58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20" t="13994" r="23414" b="81771"/>
              <a:stretch/>
            </p:blipFill>
            <p:spPr>
              <a:xfrm>
                <a:off x="6242271" y="4124971"/>
                <a:ext cx="575145" cy="149465"/>
              </a:xfrm>
              <a:prstGeom prst="rect">
                <a:avLst/>
              </a:prstGeom>
            </p:spPr>
          </p:pic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85FDE25-53BE-498E-987B-30D67DDA97B5}"/>
                  </a:ext>
                </a:extLst>
              </p:cNvPr>
              <p:cNvSpPr txBox="1"/>
              <p:nvPr/>
            </p:nvSpPr>
            <p:spPr>
              <a:xfrm>
                <a:off x="6095531" y="3876604"/>
                <a:ext cx="202429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000" b="1" dirty="0">
                    <a:solidFill>
                      <a:schemeClr val="bg1"/>
                    </a:solidFill>
                  </a:rPr>
                  <a:t>メイキノコ</a:t>
                </a:r>
                <a:r>
                  <a:rPr kumimoji="1" lang="ja-JP" alt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1000" b="1" dirty="0">
                    <a:solidFill>
                      <a:schemeClr val="bg1"/>
                    </a:solidFill>
                  </a:rPr>
                  <a:t>Lv.5</a:t>
                </a:r>
                <a:endParaRPr kumimoji="1" lang="ja-JP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1EF625E5-5496-46D9-B01C-C14F757BE42F}"/>
                </a:ext>
              </a:extLst>
            </p:cNvPr>
            <p:cNvGrpSpPr/>
            <p:nvPr/>
          </p:nvGrpSpPr>
          <p:grpSpPr>
            <a:xfrm>
              <a:off x="4067910" y="1260052"/>
              <a:ext cx="1850257" cy="1635711"/>
              <a:chOff x="4067910" y="1260052"/>
              <a:chExt cx="1850257" cy="1635711"/>
            </a:xfrm>
          </p:grpSpPr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B148352E-39C5-4DBC-864F-C44A105FB435}"/>
                  </a:ext>
                </a:extLst>
              </p:cNvPr>
              <p:cNvGrpSpPr/>
              <p:nvPr/>
            </p:nvGrpSpPr>
            <p:grpSpPr>
              <a:xfrm>
                <a:off x="4611983" y="1260052"/>
                <a:ext cx="1218126" cy="1529363"/>
                <a:chOff x="4611983" y="1260052"/>
                <a:chExt cx="1218126" cy="1529363"/>
              </a:xfrm>
            </p:grpSpPr>
            <p:grpSp>
              <p:nvGrpSpPr>
                <p:cNvPr id="60" name="グループ化 59">
                  <a:extLst>
                    <a:ext uri="{FF2B5EF4-FFF2-40B4-BE49-F238E27FC236}">
                      <a16:creationId xmlns:a16="http://schemas.microsoft.com/office/drawing/2014/main" id="{9DF23405-A350-47C6-BA6E-99EF8A59AE68}"/>
                    </a:ext>
                  </a:extLst>
                </p:cNvPr>
                <p:cNvGrpSpPr/>
                <p:nvPr/>
              </p:nvGrpSpPr>
              <p:grpSpPr>
                <a:xfrm>
                  <a:off x="4611983" y="1260052"/>
                  <a:ext cx="1218126" cy="1529363"/>
                  <a:chOff x="4611983" y="1260052"/>
                  <a:chExt cx="1218126" cy="1529363"/>
                </a:xfrm>
              </p:grpSpPr>
              <p:sp>
                <p:nvSpPr>
                  <p:cNvPr id="57" name="楕円 56">
                    <a:extLst>
                      <a:ext uri="{FF2B5EF4-FFF2-40B4-BE49-F238E27FC236}">
                        <a16:creationId xmlns:a16="http://schemas.microsoft.com/office/drawing/2014/main" id="{8B8A80E6-B307-4986-A7C1-67A5CB9AEB26}"/>
                      </a:ext>
                    </a:extLst>
                  </p:cNvPr>
                  <p:cNvSpPr/>
                  <p:nvPr/>
                </p:nvSpPr>
                <p:spPr>
                  <a:xfrm>
                    <a:off x="4611983" y="1664501"/>
                    <a:ext cx="931972" cy="931972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54" name="図 53" descr="ノートパソコン, ブラック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62FE7BC7-A2DA-4A49-89AF-B0B9DD72FA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633" t="42358" r="45551" b="48638"/>
                  <a:stretch/>
                </p:blipFill>
                <p:spPr>
                  <a:xfrm rot="5703117">
                    <a:off x="4544796" y="1504103"/>
                    <a:ext cx="1529363" cy="10412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図 55" descr="抽象, 挿絵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BFD991F-4413-453C-B295-2D24B20C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9658" y="1884880"/>
                  <a:ext cx="482865" cy="492862"/>
                </a:xfrm>
                <a:prstGeom prst="rect">
                  <a:avLst/>
                </a:prstGeom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44E6047-3366-417C-A763-F7CA97C3CC13}"/>
                  </a:ext>
                </a:extLst>
              </p:cNvPr>
              <p:cNvGrpSpPr/>
              <p:nvPr/>
            </p:nvGrpSpPr>
            <p:grpSpPr>
              <a:xfrm>
                <a:off x="4067910" y="1427487"/>
                <a:ext cx="1850257" cy="1468276"/>
                <a:chOff x="4848588" y="1261176"/>
                <a:chExt cx="1850257" cy="1468276"/>
              </a:xfrm>
            </p:grpSpPr>
            <p:pic>
              <p:nvPicPr>
                <p:cNvPr id="51" name="図 50" descr="ノートパソコン, ブラック, コンピュータ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E576FFB-4DCE-4616-B06A-23E1C4BD7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633" t="42358" r="45551" b="48638"/>
                <a:stretch/>
              </p:blipFill>
              <p:spPr>
                <a:xfrm rot="20103973">
                  <a:off x="4848588" y="1261176"/>
                  <a:ext cx="1529363" cy="1041262"/>
                </a:xfrm>
                <a:prstGeom prst="rect">
                  <a:avLst/>
                </a:prstGeom>
              </p:spPr>
            </p:pic>
            <p:pic>
              <p:nvPicPr>
                <p:cNvPr id="53" name="図 52" descr="ノートパソコン, ブラック, コンピュータ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92A107CD-AF66-4540-97FD-A7219B34B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633" t="42358" r="45551" b="48638"/>
                <a:stretch/>
              </p:blipFill>
              <p:spPr>
                <a:xfrm rot="10800000">
                  <a:off x="5169482" y="1688190"/>
                  <a:ext cx="1529363" cy="104126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FA110D0-A053-4463-B413-81B272C3FCDB}"/>
              </a:ext>
            </a:extLst>
          </p:cNvPr>
          <p:cNvSpPr txBox="1"/>
          <p:nvPr/>
        </p:nvSpPr>
        <p:spPr>
          <a:xfrm>
            <a:off x="444835" y="2790318"/>
            <a:ext cx="3073531" cy="4924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昼夜メーター</a:t>
            </a:r>
            <a:endParaRPr kumimoji="1" lang="en-US" altLang="ja-JP" sz="1400" b="1" dirty="0"/>
          </a:p>
          <a:p>
            <a:r>
              <a:rPr kumimoji="1" lang="ja-JP" altLang="en-US" sz="1200" dirty="0"/>
              <a:t>メーターが一周すると昼夜が入れ替わる</a:t>
            </a: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457CF939-7086-4DB8-9DA5-ECC143817B98}"/>
              </a:ext>
            </a:extLst>
          </p:cNvPr>
          <p:cNvGrpSpPr/>
          <p:nvPr/>
        </p:nvGrpSpPr>
        <p:grpSpPr>
          <a:xfrm>
            <a:off x="-392805" y="-130517"/>
            <a:ext cx="12872433" cy="1651162"/>
            <a:chOff x="-392805" y="-130517"/>
            <a:chExt cx="12872433" cy="1651162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D32C95CB-5804-4FFB-BE1D-79486C6EFFEB}"/>
                </a:ext>
              </a:extLst>
            </p:cNvPr>
            <p:cNvSpPr/>
            <p:nvPr/>
          </p:nvSpPr>
          <p:spPr>
            <a:xfrm>
              <a:off x="-392805" y="-130517"/>
              <a:ext cx="12872433" cy="16511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D1208312-A3E3-4182-B2DA-835FBCE5849E}"/>
                </a:ext>
              </a:extLst>
            </p:cNvPr>
            <p:cNvSpPr txBox="1"/>
            <p:nvPr/>
          </p:nvSpPr>
          <p:spPr>
            <a:xfrm>
              <a:off x="2380843" y="462598"/>
              <a:ext cx="763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200" b="1" dirty="0">
                  <a:solidFill>
                    <a:schemeClr val="bg1"/>
                  </a:solidFill>
                </a:rPr>
                <a:t>プレイ画面イメージ（夜）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82AD81E2-A449-4E2C-9074-A401A80E29CC}"/>
              </a:ext>
            </a:extLst>
          </p:cNvPr>
          <p:cNvSpPr txBox="1"/>
          <p:nvPr/>
        </p:nvSpPr>
        <p:spPr>
          <a:xfrm>
            <a:off x="1325935" y="3639643"/>
            <a:ext cx="1649647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防衛対象となる樹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75DD72F9-725E-4C35-A1B0-A0EB2C13CD06}"/>
              </a:ext>
            </a:extLst>
          </p:cNvPr>
          <p:cNvCxnSpPr>
            <a:stCxn id="26" idx="2"/>
            <a:endCxn id="42" idx="0"/>
          </p:cNvCxnSpPr>
          <p:nvPr/>
        </p:nvCxnSpPr>
        <p:spPr>
          <a:xfrm flipH="1">
            <a:off x="4437159" y="5215745"/>
            <a:ext cx="808349" cy="96111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4A8CCE54-EE49-4905-A7D1-352ABB0220AD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3462536" y="2417097"/>
            <a:ext cx="1167216" cy="1396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77FC66A-DF3D-45A0-B2B6-9401AC13998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3518366" y="3033668"/>
            <a:ext cx="882414" cy="28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CBD238DF-F232-4F14-A255-4BAED2CD2318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9699479" y="4852722"/>
            <a:ext cx="667978" cy="13665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BA976FC8-7D08-42FF-9671-91767445CA0B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7122318" y="5293161"/>
            <a:ext cx="462474" cy="794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F3629512-0E38-45CA-96BB-894CE2FFD608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975582" y="3712344"/>
            <a:ext cx="3484151" cy="811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B1E116-1EF9-4C09-A594-2F7339213DDA}"/>
              </a:ext>
            </a:extLst>
          </p:cNvPr>
          <p:cNvSpPr txBox="1"/>
          <p:nvPr/>
        </p:nvSpPr>
        <p:spPr>
          <a:xfrm>
            <a:off x="160688" y="4595150"/>
            <a:ext cx="3444012" cy="8925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迎撃システム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に圧倒的自信がある場合は夜も継続してダンジョン攻略が可能</a:t>
            </a:r>
            <a:endParaRPr kumimoji="1" lang="en-US" altLang="ja-JP" sz="1400" b="1" dirty="0">
              <a:solidFill>
                <a:srgbClr val="FF0000"/>
              </a:solidFill>
            </a:endParaRPr>
          </a:p>
          <a:p>
            <a:r>
              <a:rPr kumimoji="1" lang="ja-JP" altLang="en-US" sz="1200" dirty="0"/>
              <a:t>ただし、過信しすぎて防衛ラインが</a:t>
            </a:r>
            <a:endParaRPr kumimoji="1" lang="en-US" altLang="ja-JP" sz="1200" dirty="0"/>
          </a:p>
          <a:p>
            <a:r>
              <a:rPr kumimoji="1" lang="ja-JP" altLang="en-US" sz="1200" dirty="0"/>
              <a:t>突破された場合は・・・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DA2525-031C-4AFD-81B9-F2EB9574EDBD}"/>
              </a:ext>
            </a:extLst>
          </p:cNvPr>
          <p:cNvSpPr txBox="1"/>
          <p:nvPr/>
        </p:nvSpPr>
        <p:spPr>
          <a:xfrm>
            <a:off x="6191179" y="1749533"/>
            <a:ext cx="357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/>
              <a:t>樹の防衛</a:t>
            </a:r>
          </a:p>
        </p:txBody>
      </p:sp>
    </p:spTree>
    <p:extLst>
      <p:ext uri="{BB962C8B-B14F-4D97-AF65-F5344CB8AC3E}">
        <p14:creationId xmlns:p14="http://schemas.microsoft.com/office/powerpoint/2010/main" val="207643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E14A4AA-617F-48BA-A8BD-4883C2E0376E}"/>
              </a:ext>
            </a:extLst>
          </p:cNvPr>
          <p:cNvGrpSpPr/>
          <p:nvPr/>
        </p:nvGrpSpPr>
        <p:grpSpPr>
          <a:xfrm>
            <a:off x="-568411" y="-137984"/>
            <a:ext cx="12826313" cy="7282248"/>
            <a:chOff x="-568411" y="-137984"/>
            <a:chExt cx="12826313" cy="7282248"/>
          </a:xfrm>
        </p:grpSpPr>
        <p:pic>
          <p:nvPicPr>
            <p:cNvPr id="8" name="図 7" descr="星, 山 が含まれている画像&#10;&#10;自動的に生成された説明">
              <a:extLst>
                <a:ext uri="{FF2B5EF4-FFF2-40B4-BE49-F238E27FC236}">
                  <a16:creationId xmlns:a16="http://schemas.microsoft.com/office/drawing/2014/main" id="{7C3E98DE-1AD9-451A-B130-40D9BF18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A89C942-F475-4F2D-A128-8A340B2C20A3}"/>
                </a:ext>
              </a:extLst>
            </p:cNvPr>
            <p:cNvSpPr/>
            <p:nvPr/>
          </p:nvSpPr>
          <p:spPr>
            <a:xfrm>
              <a:off x="-568411" y="-137984"/>
              <a:ext cx="12826313" cy="728224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EF9A5-26C7-4F34-84C9-EF8A6FC56CD9}"/>
              </a:ext>
            </a:extLst>
          </p:cNvPr>
          <p:cNvGrpSpPr/>
          <p:nvPr/>
        </p:nvGrpSpPr>
        <p:grpSpPr>
          <a:xfrm>
            <a:off x="-392805" y="-130517"/>
            <a:ext cx="12872433" cy="1651162"/>
            <a:chOff x="-392805" y="-130517"/>
            <a:chExt cx="12872433" cy="165116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5C9FCA26-C37E-4D59-94CD-FF5520C92FF6}"/>
                </a:ext>
              </a:extLst>
            </p:cNvPr>
            <p:cNvSpPr/>
            <p:nvPr/>
          </p:nvSpPr>
          <p:spPr>
            <a:xfrm>
              <a:off x="-392805" y="-130517"/>
              <a:ext cx="12872433" cy="16511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C8BA2A4-E1D5-4CCE-B2E9-BA2290EB97D2}"/>
                </a:ext>
              </a:extLst>
            </p:cNvPr>
            <p:cNvSpPr txBox="1"/>
            <p:nvPr/>
          </p:nvSpPr>
          <p:spPr>
            <a:xfrm>
              <a:off x="2380843" y="462598"/>
              <a:ext cx="763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b="1" dirty="0">
                  <a:solidFill>
                    <a:schemeClr val="bg1"/>
                  </a:solidFill>
                </a:rPr>
                <a:t>幅広いユーザーに対応した遊び方</a:t>
              </a:r>
            </a:p>
          </p:txBody>
        </p: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13D3A75-707D-4D80-9BC0-7DEC8B7CD623}"/>
              </a:ext>
            </a:extLst>
          </p:cNvPr>
          <p:cNvSpPr/>
          <p:nvPr/>
        </p:nvSpPr>
        <p:spPr>
          <a:xfrm>
            <a:off x="542741" y="3619021"/>
            <a:ext cx="11179277" cy="2899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C8555A9-D07A-4C17-8827-05232919CDDD}"/>
              </a:ext>
            </a:extLst>
          </p:cNvPr>
          <p:cNvSpPr/>
          <p:nvPr/>
        </p:nvSpPr>
        <p:spPr>
          <a:xfrm>
            <a:off x="5773084" y="4147246"/>
            <a:ext cx="5727025" cy="2300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4CBE139-CA0E-4384-9383-80F43B51B25F}"/>
              </a:ext>
            </a:extLst>
          </p:cNvPr>
          <p:cNvGrpSpPr/>
          <p:nvPr/>
        </p:nvGrpSpPr>
        <p:grpSpPr>
          <a:xfrm>
            <a:off x="5976044" y="4230817"/>
            <a:ext cx="5327092" cy="2129157"/>
            <a:chOff x="6065731" y="4062167"/>
            <a:chExt cx="5396405" cy="2196258"/>
          </a:xfrm>
        </p:grpSpPr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632ACA89-2DA5-4C3C-B6AE-2ACDC13A54E6}"/>
                </a:ext>
              </a:extLst>
            </p:cNvPr>
            <p:cNvSpPr/>
            <p:nvPr/>
          </p:nvSpPr>
          <p:spPr>
            <a:xfrm>
              <a:off x="7622083" y="4062167"/>
              <a:ext cx="2451800" cy="8338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 u="sng" dirty="0">
                  <a:solidFill>
                    <a:schemeClr val="tx1"/>
                  </a:solidFill>
                </a:rPr>
                <a:t>前半</a:t>
              </a:r>
              <a:endParaRPr lang="en-US" altLang="ja-JP" sz="1400" b="1" u="sng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400" b="1" dirty="0">
                  <a:solidFill>
                    <a:schemeClr val="tx1"/>
                  </a:solidFill>
                </a:rPr>
                <a:t>十分な量に満たない資材で</a:t>
              </a:r>
              <a:endParaRPr lang="en-US" altLang="ja-JP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400" b="1" dirty="0">
                  <a:solidFill>
                    <a:schemeClr val="tx1"/>
                  </a:solidFill>
                </a:rPr>
                <a:t>やりくりする楽しさ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3C9B1F58-C7D7-4035-8665-8C883947E10E}"/>
                </a:ext>
              </a:extLst>
            </p:cNvPr>
            <p:cNvSpPr/>
            <p:nvPr/>
          </p:nvSpPr>
          <p:spPr>
            <a:xfrm>
              <a:off x="6065731" y="5420776"/>
              <a:ext cx="2084243" cy="8338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u="sng" dirty="0">
                  <a:solidFill>
                    <a:schemeClr val="tx1"/>
                  </a:solidFill>
                </a:rPr>
                <a:t>中盤</a:t>
              </a:r>
              <a:endParaRPr kumimoji="1" lang="en-US" altLang="ja-JP" sz="1400" b="1" u="sng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</a:rPr>
                <a:t>理想とする形を</a:t>
              </a:r>
              <a:endParaRPr kumimoji="1" lang="en-US" altLang="ja-JP" sz="14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</a:rPr>
                <a:t>作り上げていく楽しさ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44B146FA-62FD-4902-9507-256E90A01072}"/>
                </a:ext>
              </a:extLst>
            </p:cNvPr>
            <p:cNvSpPr/>
            <p:nvPr/>
          </p:nvSpPr>
          <p:spPr>
            <a:xfrm>
              <a:off x="9113214" y="5424592"/>
              <a:ext cx="2348922" cy="8338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u="sng" dirty="0">
                  <a:solidFill>
                    <a:schemeClr val="tx1"/>
                  </a:solidFill>
                </a:rPr>
                <a:t>終盤</a:t>
              </a:r>
              <a:endParaRPr kumimoji="1" lang="en-US" altLang="ja-JP" sz="1400" b="1" u="sng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</a:rPr>
                <a:t>理想の形がうまく</a:t>
              </a:r>
              <a:endParaRPr kumimoji="1" lang="en-US" altLang="ja-JP" sz="14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</a:rPr>
                <a:t>機能している気持ちよさ</a:t>
              </a:r>
              <a:endParaRPr kumimoji="1" lang="en-US" altLang="ja-JP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1AD48826-69DB-4C4B-9E37-FFB4043CD1BA}"/>
                </a:ext>
              </a:extLst>
            </p:cNvPr>
            <p:cNvSpPr/>
            <p:nvPr/>
          </p:nvSpPr>
          <p:spPr>
            <a:xfrm rot="8030372">
              <a:off x="7203306" y="4914808"/>
              <a:ext cx="551457" cy="487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7B379FBD-A798-42DC-8E33-0559080D755B}"/>
                </a:ext>
              </a:extLst>
            </p:cNvPr>
            <p:cNvSpPr/>
            <p:nvPr/>
          </p:nvSpPr>
          <p:spPr>
            <a:xfrm>
              <a:off x="8365353" y="5597928"/>
              <a:ext cx="551457" cy="487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339E35F7-D3B2-447C-BCB9-DEDA2BD2B717}"/>
                </a:ext>
              </a:extLst>
            </p:cNvPr>
            <p:cNvSpPr/>
            <p:nvPr/>
          </p:nvSpPr>
          <p:spPr>
            <a:xfrm rot="13550793">
              <a:off x="9609468" y="4904329"/>
              <a:ext cx="551457" cy="48715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04568A5-AF4E-4482-9E2D-90EBA8773A7D}"/>
              </a:ext>
            </a:extLst>
          </p:cNvPr>
          <p:cNvSpPr/>
          <p:nvPr/>
        </p:nvSpPr>
        <p:spPr>
          <a:xfrm>
            <a:off x="542741" y="3619021"/>
            <a:ext cx="11179277" cy="448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</a:rPr>
              <a:t>ユーザーの好みによってプレイの重みを変えられる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022BE9-F7DE-4AEE-9A2D-4F708A7A10E6}"/>
              </a:ext>
            </a:extLst>
          </p:cNvPr>
          <p:cNvSpPr txBox="1"/>
          <p:nvPr/>
        </p:nvSpPr>
        <p:spPr>
          <a:xfrm>
            <a:off x="646842" y="4301061"/>
            <a:ext cx="5197903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任意のタイミングで難易度を上げられるので、</a:t>
            </a:r>
            <a:endParaRPr lang="en-US" altLang="ja-JP" sz="1400" b="1" dirty="0"/>
          </a:p>
          <a:p>
            <a:r>
              <a:rPr lang="ja-JP" altLang="en-US" sz="1400" b="1" dirty="0"/>
              <a:t>プレイヤーは自分の</a:t>
            </a:r>
            <a:r>
              <a:rPr lang="ja-JP" altLang="en-US" sz="1400" b="1" dirty="0">
                <a:solidFill>
                  <a:schemeClr val="accent1"/>
                </a:solidFill>
              </a:rPr>
              <a:t>好きなフェーズに好きなだけ時間</a:t>
            </a:r>
            <a:r>
              <a:rPr lang="ja-JP" altLang="en-US" sz="1400" b="1" dirty="0"/>
              <a:t>を</a:t>
            </a:r>
            <a:endParaRPr lang="en-US" altLang="ja-JP" sz="1400" b="1" dirty="0"/>
          </a:p>
          <a:p>
            <a:r>
              <a:rPr lang="ja-JP" altLang="en-US" sz="1400" b="1" dirty="0"/>
              <a:t>使ってプレイすることが出来る！</a:t>
            </a:r>
            <a:endParaRPr lang="en-US" altLang="ja-JP" sz="1400" b="1" dirty="0"/>
          </a:p>
          <a:p>
            <a:r>
              <a:rPr lang="ja-JP" altLang="en-US" sz="1400" b="1" dirty="0"/>
              <a:t>また、難易度を上げることで</a:t>
            </a:r>
            <a:r>
              <a:rPr lang="ja-JP" altLang="en-US" sz="1400" b="1" dirty="0">
                <a:solidFill>
                  <a:srgbClr val="FF0000"/>
                </a:solidFill>
              </a:rPr>
              <a:t>終盤から前半への移行</a:t>
            </a:r>
            <a:r>
              <a:rPr lang="ja-JP" altLang="en-US" sz="1400" b="1" dirty="0"/>
              <a:t>も可能に！</a:t>
            </a:r>
            <a:endParaRPr lang="ja-JP" altLang="ja-JP" sz="1400" b="1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33DE979-57A0-450E-AB65-A38916890AF1}"/>
              </a:ext>
            </a:extLst>
          </p:cNvPr>
          <p:cNvGrpSpPr/>
          <p:nvPr/>
        </p:nvGrpSpPr>
        <p:grpSpPr>
          <a:xfrm>
            <a:off x="542741" y="1875473"/>
            <a:ext cx="11179277" cy="1743549"/>
            <a:chOff x="683607" y="2013468"/>
            <a:chExt cx="10907549" cy="1609267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B31C351-B1AC-4C00-81DE-C64470ADE65F}"/>
                </a:ext>
              </a:extLst>
            </p:cNvPr>
            <p:cNvSpPr/>
            <p:nvPr/>
          </p:nvSpPr>
          <p:spPr>
            <a:xfrm>
              <a:off x="683607" y="2041177"/>
              <a:ext cx="10907549" cy="14286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0414D778-C85D-49B7-9484-1A78C384D11B}"/>
                </a:ext>
              </a:extLst>
            </p:cNvPr>
            <p:cNvSpPr/>
            <p:nvPr/>
          </p:nvSpPr>
          <p:spPr>
            <a:xfrm>
              <a:off x="683607" y="2013468"/>
              <a:ext cx="10907549" cy="4105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b="1" dirty="0">
                  <a:solidFill>
                    <a:schemeClr val="tx1"/>
                  </a:solidFill>
                </a:rPr>
                <a:t>ゲームの難易度はプレイヤーが操作できる！？</a:t>
              </a:r>
              <a:endParaRPr lang="en-US" altLang="ja-JP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FEA1109B-8C06-47AA-B3D0-8FBA559E7475}"/>
                </a:ext>
              </a:extLst>
            </p:cNvPr>
            <p:cNvSpPr txBox="1"/>
            <p:nvPr/>
          </p:nvSpPr>
          <p:spPr>
            <a:xfrm>
              <a:off x="795379" y="2486444"/>
              <a:ext cx="5859093" cy="113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b="1" dirty="0"/>
                <a:t>樹はプレイヤーの</a:t>
              </a:r>
              <a:r>
                <a:rPr lang="ja-JP" altLang="en-US" sz="2000" b="1" dirty="0">
                  <a:solidFill>
                    <a:srgbClr val="FF0000"/>
                  </a:solidFill>
                </a:rPr>
                <a:t>任意のタイミングで成長可能</a:t>
              </a:r>
              <a:endParaRPr lang="en-US" altLang="ja-JP" sz="2000" b="1" dirty="0"/>
            </a:p>
            <a:p>
              <a:r>
                <a:rPr lang="ja-JP" altLang="en-US" sz="1200" b="1" dirty="0"/>
                <a:t>成長すれば保有魔力量が増え、設置できる魔石の数もアップ</a:t>
              </a:r>
              <a:r>
                <a:rPr lang="en-US" altLang="ja-JP" sz="1200" b="1" dirty="0"/>
                <a:t>! </a:t>
              </a:r>
            </a:p>
            <a:p>
              <a:r>
                <a:rPr lang="ja-JP" altLang="en-US" sz="1200" b="1" dirty="0"/>
                <a:t>しかし、樹に集まってくるモンスターの数やレベルも上がってしまう。</a:t>
              </a:r>
              <a:endParaRPr lang="en-US" altLang="ja-JP" sz="1200" b="1" dirty="0"/>
            </a:p>
            <a:p>
              <a:r>
                <a:rPr lang="ja-JP" altLang="en-US" sz="1200" b="1" dirty="0"/>
                <a:t>防衛水準が整ったら樹を成長させよう！</a:t>
              </a:r>
              <a:endParaRPr lang="en-US" altLang="ja-JP" sz="1200" b="1" dirty="0"/>
            </a:p>
            <a:p>
              <a:endParaRPr kumimoji="1" lang="ja-JP" altLang="en-US" dirty="0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6AD948B-63ED-4DA6-89F2-2E98171843C9}"/>
              </a:ext>
            </a:extLst>
          </p:cNvPr>
          <p:cNvSpPr/>
          <p:nvPr/>
        </p:nvSpPr>
        <p:spPr>
          <a:xfrm>
            <a:off x="2380843" y="5797480"/>
            <a:ext cx="3392241" cy="650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タワーディフェンスの面白さを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プレイ時間で分けた図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23310</TotalTime>
  <Words>642</Words>
  <Application>Microsoft Office PowerPoint</Application>
  <PresentationFormat>ワイド画面</PresentationFormat>
  <Paragraphs>94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や</dc:creator>
  <cp:lastModifiedBy>や</cp:lastModifiedBy>
  <cp:revision>167</cp:revision>
  <dcterms:created xsi:type="dcterms:W3CDTF">2019-10-23T04:57:21Z</dcterms:created>
  <dcterms:modified xsi:type="dcterms:W3CDTF">2019-11-09T07:30:58Z</dcterms:modified>
</cp:coreProperties>
</file>